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34"/>
  </p:notesMasterIdLst>
  <p:sldIdLst>
    <p:sldId id="256" r:id="rId2"/>
    <p:sldId id="263" r:id="rId3"/>
    <p:sldId id="257" r:id="rId4"/>
    <p:sldId id="262" r:id="rId5"/>
    <p:sldId id="261" r:id="rId6"/>
    <p:sldId id="260" r:id="rId7"/>
    <p:sldId id="259" r:id="rId8"/>
    <p:sldId id="258" r:id="rId9"/>
    <p:sldId id="268" r:id="rId10"/>
    <p:sldId id="267" r:id="rId11"/>
    <p:sldId id="266" r:id="rId12"/>
    <p:sldId id="265" r:id="rId13"/>
    <p:sldId id="300" r:id="rId14"/>
    <p:sldId id="299" r:id="rId15"/>
    <p:sldId id="277" r:id="rId16"/>
    <p:sldId id="284" r:id="rId17"/>
    <p:sldId id="285" r:id="rId18"/>
    <p:sldId id="275" r:id="rId19"/>
    <p:sldId id="274" r:id="rId20"/>
    <p:sldId id="288" r:id="rId21"/>
    <p:sldId id="289" r:id="rId22"/>
    <p:sldId id="290" r:id="rId23"/>
    <p:sldId id="292" r:id="rId24"/>
    <p:sldId id="293" r:id="rId25"/>
    <p:sldId id="294" r:id="rId26"/>
    <p:sldId id="295" r:id="rId27"/>
    <p:sldId id="296" r:id="rId28"/>
    <p:sldId id="297" r:id="rId29"/>
    <p:sldId id="298" r:id="rId30"/>
    <p:sldId id="271" r:id="rId31"/>
    <p:sldId id="270" r:id="rId32"/>
    <p:sldId id="269" r:id="rId33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0" name="jhelmer" initials="jh" lastIdx="1" clrIdx="0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00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4963" autoAdjust="0"/>
    <p:restoredTop sz="94717" autoAdjust="0"/>
  </p:normalViewPr>
  <p:slideViewPr>
    <p:cSldViewPr>
      <p:cViewPr varScale="1">
        <p:scale>
          <a:sx n="70" d="100"/>
          <a:sy n="70" d="100"/>
        </p:scale>
        <p:origin x="1410" y="72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tableStyles" Target="tableStyle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notesMaster" Target="notesMasters/notesMaster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commentAuthors" Target="commentAuthor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183155E9-D60D-4497-9F6C-92B7E729B944}" type="datetimeFigureOut">
              <a:rPr lang="en-US" smtClean="0"/>
              <a:t>7/18/2019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60A9E0A7-E8E7-41E3-8F06-956ED57F30E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6024752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11D56AE-B360-487C-949C-77E1EA302849}" type="slidenum">
              <a:rPr lang="en-US" smtClean="0"/>
              <a:t>13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72915890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11D56AE-B360-487C-949C-77E1EA302849}" type="slidenum">
              <a:rPr lang="en-US" smtClean="0"/>
              <a:t>14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39350975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11D56AE-B360-487C-949C-77E1EA302849}" type="slidenum">
              <a:rPr lang="en-US" smtClean="0"/>
              <a:t>16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78058624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11D56AE-B360-487C-949C-77E1EA302849}" type="slidenum">
              <a:rPr lang="en-US" smtClean="0"/>
              <a:t>17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39263823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11D56AE-B360-487C-949C-77E1EA302849}" type="slidenum">
              <a:rPr lang="en-US" smtClean="0"/>
              <a:t>20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25805874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11D56AE-B360-487C-949C-77E1EA302849}" type="slidenum">
              <a:rPr lang="en-US" smtClean="0"/>
              <a:t>23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49417938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11D56AE-B360-487C-949C-77E1EA302849}" type="slidenum">
              <a:rPr lang="en-US" smtClean="0"/>
              <a:t>24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92377171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11D56AE-B360-487C-949C-77E1EA302849}" type="slidenum">
              <a:rPr lang="en-US" smtClean="0">
                <a:solidFill>
                  <a:prstClr val="black"/>
                </a:solidFill>
              </a:rPr>
              <a:pPr/>
              <a:t>29</a:t>
            </a:fld>
            <a:endParaRPr lang="en-US" dirty="0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06159718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08BDE6C-FDB0-498D-AD52-9259251539A9}" type="datetimeFigureOut">
              <a:rPr lang="en-US" smtClean="0"/>
              <a:pPr/>
              <a:t>7/18/2019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FBE726-DBFE-42C8-9E3A-ACED5DC5B2D0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08BDE6C-FDB0-498D-AD52-9259251539A9}" type="datetimeFigureOut">
              <a:rPr lang="en-US" smtClean="0"/>
              <a:pPr/>
              <a:t>7/18/2019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FBE726-DBFE-42C8-9E3A-ACED5DC5B2D0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08BDE6C-FDB0-498D-AD52-9259251539A9}" type="datetimeFigureOut">
              <a:rPr lang="en-US" smtClean="0"/>
              <a:pPr/>
              <a:t>7/18/2019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FBE726-DBFE-42C8-9E3A-ACED5DC5B2D0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08BDE6C-FDB0-498D-AD52-9259251539A9}" type="datetimeFigureOut">
              <a:rPr lang="en-US" smtClean="0"/>
              <a:pPr/>
              <a:t>7/18/2019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FBE726-DBFE-42C8-9E3A-ACED5DC5B2D0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08BDE6C-FDB0-498D-AD52-9259251539A9}" type="datetimeFigureOut">
              <a:rPr lang="en-US" smtClean="0"/>
              <a:pPr/>
              <a:t>7/18/2019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FBE726-DBFE-42C8-9E3A-ACED5DC5B2D0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08BDE6C-FDB0-498D-AD52-9259251539A9}" type="datetimeFigureOut">
              <a:rPr lang="en-US" smtClean="0"/>
              <a:pPr/>
              <a:t>7/18/2019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FBE726-DBFE-42C8-9E3A-ACED5DC5B2D0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08BDE6C-FDB0-498D-AD52-9259251539A9}" type="datetimeFigureOut">
              <a:rPr lang="en-US" smtClean="0"/>
              <a:pPr/>
              <a:t>7/18/2019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FBE726-DBFE-42C8-9E3A-ACED5DC5B2D0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08BDE6C-FDB0-498D-AD52-9259251539A9}" type="datetimeFigureOut">
              <a:rPr lang="en-US" smtClean="0"/>
              <a:pPr/>
              <a:t>7/18/2019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FBE726-DBFE-42C8-9E3A-ACED5DC5B2D0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08BDE6C-FDB0-498D-AD52-9259251539A9}" type="datetimeFigureOut">
              <a:rPr lang="en-US" smtClean="0"/>
              <a:pPr/>
              <a:t>7/18/2019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FBE726-DBFE-42C8-9E3A-ACED5DC5B2D0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08BDE6C-FDB0-498D-AD52-9259251539A9}" type="datetimeFigureOut">
              <a:rPr lang="en-US" smtClean="0"/>
              <a:pPr/>
              <a:t>7/18/2019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FBE726-DBFE-42C8-9E3A-ACED5DC5B2D0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08BDE6C-FDB0-498D-AD52-9259251539A9}" type="datetimeFigureOut">
              <a:rPr lang="en-US" smtClean="0"/>
              <a:pPr/>
              <a:t>7/18/2019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FBE726-DBFE-42C8-9E3A-ACED5DC5B2D0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1"/>
            </a:gs>
            <a:gs pos="20000">
              <a:schemeClr val="bg1"/>
            </a:gs>
          </a:gsLst>
          <a:lin ang="16200000" scaled="0"/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08BDE6C-FDB0-498D-AD52-9259251539A9}" type="datetimeFigureOut">
              <a:rPr lang="en-US" smtClean="0"/>
              <a:pPr/>
              <a:t>7/18/2019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7FBE726-DBFE-42C8-9E3A-ACED5DC5B2D0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hyperlink" Target="mailto:buyindianainvest@idoa.in.gov" TargetMode="External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hyperlink" Target="mailto:mwbecompliance@idoa.in.gov" TargetMode="External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.png"/><Relationship Id="rId4" Type="http://schemas.openxmlformats.org/officeDocument/2006/relationships/hyperlink" Target="http://www.in.gov/idoa/mwbe" TargetMode="Externa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hyperlink" Target="http://www.in.gov/idoa/mwbe/2743.htm" TargetMode="External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hyperlink" Target="mailto:Indianaveteranspreference@idoa.in.gov" TargetMode="External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Relationship Id="rId4" Type="http://schemas.openxmlformats.org/officeDocument/2006/relationships/hyperlink" Target="http://www.in.gov/idoa/2862.htm" TargetMode="Externa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6.png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hyperlink" Target="http://www.va.gov/osdbu/" TargetMode="External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.png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8" Type="http://schemas.openxmlformats.org/officeDocument/2006/relationships/image" Target="../media/image1.png"/><Relationship Id="rId3" Type="http://schemas.openxmlformats.org/officeDocument/2006/relationships/hyperlink" Target="mailto:mwbecompliance@idoa.in.gov?subject=Pay%20Audit%20Inquiry" TargetMode="External"/><Relationship Id="rId7" Type="http://schemas.openxmlformats.org/officeDocument/2006/relationships/image" Target="../media/image11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0.png"/><Relationship Id="rId5" Type="http://schemas.openxmlformats.org/officeDocument/2006/relationships/image" Target="../media/image9.png"/><Relationship Id="rId4" Type="http://schemas.openxmlformats.org/officeDocument/2006/relationships/hyperlink" Target="http://www.in.gov/idoa/mwbe/payaudit.htm" TargetMode="External"/></Relationships>
</file>

<file path=ppt/slides/_rels/slide30.xml.rels><?xml version="1.0" encoding="UTF-8" standalone="yes"?>
<Relationships xmlns="http://schemas.openxmlformats.org/package/2006/relationships"><Relationship Id="rId8" Type="http://schemas.openxmlformats.org/officeDocument/2006/relationships/hyperlink" Target="http://www.in.gov/idoa/files/Certification_List(48).xls" TargetMode="External"/><Relationship Id="rId3" Type="http://schemas.openxmlformats.org/officeDocument/2006/relationships/hyperlink" Target="http://www.in.gov/idoa/2788.htm" TargetMode="External"/><Relationship Id="rId7" Type="http://schemas.openxmlformats.org/officeDocument/2006/relationships/hyperlink" Target="http://www.in.gov/idoa/files/vendor_handbook.doc" TargetMode="External"/><Relationship Id="rId12" Type="http://schemas.openxmlformats.org/officeDocument/2006/relationships/hyperlink" Target="http://www.in.gov/idoa/2354.htm" TargetMode="External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Relationship Id="rId6" Type="http://schemas.openxmlformats.org/officeDocument/2006/relationships/hyperlink" Target="http://www.in.gov/sos" TargetMode="External"/><Relationship Id="rId11" Type="http://schemas.openxmlformats.org/officeDocument/2006/relationships/hyperlink" Target="http://www.in.gov/idoa/2862.htm" TargetMode="External"/><Relationship Id="rId5" Type="http://schemas.openxmlformats.org/officeDocument/2006/relationships/hyperlink" Target="http://www.in.gov/idoa/2467.htm" TargetMode="External"/><Relationship Id="rId10" Type="http://schemas.openxmlformats.org/officeDocument/2006/relationships/hyperlink" Target="https://www.vip.vetbiz.gov/" TargetMode="External"/><Relationship Id="rId4" Type="http://schemas.openxmlformats.org/officeDocument/2006/relationships/hyperlink" Target="http://www.in.gov/idoa/3643.htm" TargetMode="External"/><Relationship Id="rId9" Type="http://schemas.openxmlformats.org/officeDocument/2006/relationships/hyperlink" Target="http://www.in.gov/idoa/2352.htm" TargetMode="Externa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IDOA-logobluecenter.gif"/>
          <p:cNvPicPr>
            <a:picLocks noChangeAspect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7467600" y="5334000"/>
            <a:ext cx="1300163" cy="14144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TextBox 4"/>
          <p:cNvSpPr txBox="1"/>
          <p:nvPr/>
        </p:nvSpPr>
        <p:spPr>
          <a:xfrm>
            <a:off x="2438400" y="6172200"/>
            <a:ext cx="4876800" cy="400110"/>
          </a:xfrm>
          <a:prstGeom prst="rect">
            <a:avLst/>
          </a:prstGeom>
          <a:noFill/>
        </p:spPr>
        <p:txBody>
          <a:bodyPr>
            <a:spAutoFit/>
            <a:scene3d>
              <a:camera prst="orthographicFront"/>
              <a:lightRig rig="threePt" dir="t"/>
            </a:scene3d>
            <a:sp3d extrusionH="19050" contourW="12700">
              <a:bevelT w="38100" h="38100"/>
              <a:contourClr>
                <a:schemeClr val="tx2"/>
              </a:contourClr>
            </a:sp3d>
          </a:bodyPr>
          <a:lstStyle/>
          <a:p>
            <a:pPr algn="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000" b="1" i="1" dirty="0">
                <a:solidFill>
                  <a:srgbClr val="FFC000"/>
                </a:solidFill>
                <a:effectLst>
                  <a:innerShdw blurRad="330200">
                    <a:schemeClr val="tx2">
                      <a:alpha val="55000"/>
                    </a:schemeClr>
                  </a:innerShdw>
                </a:effectLst>
                <a:latin typeface="Garamond" pitchFamily="18" charset="0"/>
              </a:rPr>
              <a:t>Indiana Department of Administration</a:t>
            </a:r>
          </a:p>
        </p:txBody>
      </p:sp>
      <p:sp>
        <p:nvSpPr>
          <p:cNvPr id="13" name="Rectangle 5"/>
          <p:cNvSpPr>
            <a:spLocks noGrp="1" noChangeArrowheads="1"/>
          </p:cNvSpPr>
          <p:nvPr>
            <p:ph type="ctrTitle"/>
          </p:nvPr>
        </p:nvSpPr>
        <p:spPr bwMode="auto">
          <a:xfrm>
            <a:off x="685800" y="1659941"/>
            <a:ext cx="7772400" cy="273921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2400" b="1" dirty="0" smtClean="0">
                <a:latin typeface="Garamond" pitchFamily="18" charset="0"/>
                <a:cs typeface="Times New Roman" pitchFamily="18" charset="0"/>
              </a:rPr>
              <a:t>All State Agencies</a:t>
            </a:r>
            <a:br>
              <a:rPr lang="en-US" sz="2400" b="1" dirty="0" smtClean="0">
                <a:latin typeface="Garamond" pitchFamily="18" charset="0"/>
                <a:cs typeface="Times New Roman" pitchFamily="18" charset="0"/>
              </a:rPr>
            </a:br>
            <a:r>
              <a:rPr lang="en-US" sz="2400" b="1" dirty="0" smtClean="0">
                <a:latin typeface="Garamond" pitchFamily="18" charset="0"/>
                <a:cs typeface="Times New Roman" pitchFamily="18" charset="0"/>
              </a:rPr>
              <a:t>Security Guard Services</a:t>
            </a:r>
            <a:r>
              <a:rPr lang="en-US" sz="2400" b="1" dirty="0">
                <a:latin typeface="Garamond" pitchFamily="18" charset="0"/>
                <a:cs typeface="Times New Roman" pitchFamily="18" charset="0"/>
              </a:rPr>
              <a:t/>
            </a:r>
            <a:br>
              <a:rPr lang="en-US" sz="2400" b="1" dirty="0">
                <a:latin typeface="Garamond" pitchFamily="18" charset="0"/>
                <a:cs typeface="Times New Roman" pitchFamily="18" charset="0"/>
              </a:rPr>
            </a:br>
            <a:r>
              <a:rPr lang="en-US" sz="2000" b="1" dirty="0">
                <a:latin typeface="Garamond" pitchFamily="18" charset="0"/>
                <a:cs typeface="Times New Roman" pitchFamily="18" charset="0"/>
              </a:rPr>
              <a:t>Request for </a:t>
            </a:r>
            <a:r>
              <a:rPr lang="en-US" sz="2000" b="1" dirty="0" smtClean="0">
                <a:latin typeface="Garamond" pitchFamily="18" charset="0"/>
                <a:cs typeface="Times New Roman" pitchFamily="18" charset="0"/>
              </a:rPr>
              <a:t>Proposal 19-059</a:t>
            </a:r>
            <a:endParaRPr lang="en-US" sz="2400" b="1" dirty="0">
              <a:latin typeface="Garamond" pitchFamily="18" charset="0"/>
              <a:cs typeface="Times New Roman" pitchFamily="18" charset="0"/>
            </a:endParaRPr>
          </a:p>
          <a:p>
            <a:pPr algn="ctr"/>
            <a:endParaRPr lang="en-US" sz="2400" b="1" dirty="0">
              <a:latin typeface="Garamond" pitchFamily="18" charset="0"/>
              <a:cs typeface="Times New Roman" pitchFamily="18" charset="0"/>
            </a:endParaRPr>
          </a:p>
          <a:p>
            <a:pPr algn="ctr">
              <a:lnSpc>
                <a:spcPct val="80000"/>
              </a:lnSpc>
            </a:pPr>
            <a:r>
              <a:rPr lang="en-US" sz="2000" dirty="0">
                <a:latin typeface="Garamond" pitchFamily="18" charset="0"/>
                <a:cs typeface="Times New Roman" pitchFamily="18" charset="0"/>
              </a:rPr>
              <a:t>Pre-Proposal Conference</a:t>
            </a:r>
          </a:p>
          <a:p>
            <a:pPr algn="ctr">
              <a:lnSpc>
                <a:spcPct val="80000"/>
              </a:lnSpc>
            </a:pPr>
            <a:r>
              <a:rPr lang="en-US" sz="2000" dirty="0" smtClean="0">
                <a:latin typeface="Garamond" pitchFamily="18" charset="0"/>
                <a:cs typeface="Times New Roman" pitchFamily="18" charset="0"/>
              </a:rPr>
              <a:t>July 18, 2019</a:t>
            </a:r>
            <a:endParaRPr lang="en-US" sz="2000" dirty="0">
              <a:latin typeface="Garamond" pitchFamily="18" charset="0"/>
              <a:cs typeface="Times New Roman" pitchFamily="18" charset="0"/>
            </a:endParaRPr>
          </a:p>
          <a:p>
            <a:pPr algn="ctr">
              <a:lnSpc>
                <a:spcPct val="80000"/>
              </a:lnSpc>
            </a:pPr>
            <a:r>
              <a:rPr lang="en-US" sz="2000" dirty="0" smtClean="0">
                <a:latin typeface="Garamond" pitchFamily="18" charset="0"/>
                <a:cs typeface="Times New Roman" pitchFamily="18" charset="0"/>
              </a:rPr>
              <a:t>10:00AM EST</a:t>
            </a:r>
            <a:endParaRPr lang="en-US" sz="2000" dirty="0">
              <a:latin typeface="Garamond" pitchFamily="18" charset="0"/>
              <a:cs typeface="Times New Roman" pitchFamily="18" charset="0"/>
            </a:endParaRPr>
          </a:p>
          <a:p>
            <a:pPr algn="ctr">
              <a:lnSpc>
                <a:spcPct val="80000"/>
              </a:lnSpc>
            </a:pPr>
            <a:endParaRPr lang="en-US" sz="2000" dirty="0">
              <a:latin typeface="Garamond" pitchFamily="18" charset="0"/>
              <a:cs typeface="Times New Roman" pitchFamily="18" charset="0"/>
            </a:endParaRPr>
          </a:p>
          <a:p>
            <a:pPr algn="ctr">
              <a:lnSpc>
                <a:spcPct val="80000"/>
              </a:lnSpc>
            </a:pPr>
            <a:r>
              <a:rPr lang="en-US" sz="2000" dirty="0" smtClean="0">
                <a:latin typeface="Garamond" pitchFamily="18" charset="0"/>
                <a:cs typeface="Times New Roman" pitchFamily="18" charset="0"/>
              </a:rPr>
              <a:t>Austin Jones, Senior Strategic </a:t>
            </a:r>
            <a:r>
              <a:rPr lang="en-US" sz="2000" dirty="0">
                <a:latin typeface="Garamond" pitchFamily="18" charset="0"/>
                <a:cs typeface="Times New Roman" pitchFamily="18" charset="0"/>
              </a:rPr>
              <a:t>Sourcing Analyst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IDOA-logobluecenter.gif"/>
          <p:cNvPicPr>
            <a:picLocks noChangeAspect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7467600" y="5334000"/>
            <a:ext cx="1300163" cy="14144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TextBox 4"/>
          <p:cNvSpPr txBox="1"/>
          <p:nvPr/>
        </p:nvSpPr>
        <p:spPr>
          <a:xfrm>
            <a:off x="2438400" y="6172200"/>
            <a:ext cx="4876800" cy="400110"/>
          </a:xfrm>
          <a:prstGeom prst="rect">
            <a:avLst/>
          </a:prstGeom>
          <a:noFill/>
        </p:spPr>
        <p:txBody>
          <a:bodyPr>
            <a:spAutoFit/>
            <a:scene3d>
              <a:camera prst="orthographicFront"/>
              <a:lightRig rig="threePt" dir="t"/>
            </a:scene3d>
            <a:sp3d extrusionH="19050" contourW="12700">
              <a:bevelT w="38100" h="38100"/>
              <a:contourClr>
                <a:schemeClr val="tx2"/>
              </a:contourClr>
            </a:sp3d>
          </a:bodyPr>
          <a:lstStyle/>
          <a:p>
            <a:pPr algn="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000" b="1" i="1" dirty="0">
                <a:solidFill>
                  <a:srgbClr val="FFC000"/>
                </a:solidFill>
                <a:effectLst>
                  <a:innerShdw blurRad="330200">
                    <a:schemeClr val="tx2">
                      <a:alpha val="55000"/>
                    </a:schemeClr>
                  </a:innerShdw>
                </a:effectLst>
                <a:latin typeface="Garamond" pitchFamily="18" charset="0"/>
              </a:rPr>
              <a:t>Indiana Department of Administration</a:t>
            </a:r>
          </a:p>
        </p:txBody>
      </p:sp>
      <p:sp>
        <p:nvSpPr>
          <p:cNvPr id="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b="1" dirty="0" smtClean="0">
                <a:latin typeface="Garamond" pitchFamily="18" charset="0"/>
              </a:rPr>
              <a:t>Agenda</a:t>
            </a:r>
          </a:p>
        </p:txBody>
      </p:sp>
      <p:sp>
        <p:nvSpPr>
          <p:cNvPr id="7" name="Rectangle 3"/>
          <p:cNvSpPr>
            <a:spLocks noGrp="1" noChangeArrowheads="1"/>
          </p:cNvSpPr>
          <p:nvPr>
            <p:ph idx="1"/>
          </p:nvPr>
        </p:nvSpPr>
        <p:spPr>
          <a:xfrm>
            <a:off x="381000" y="1600200"/>
            <a:ext cx="8305800" cy="4525963"/>
          </a:xfrm>
        </p:spPr>
        <p:txBody>
          <a:bodyPr/>
          <a:lstStyle/>
          <a:p>
            <a:pPr eaLnBrk="1" hangingPunct="1"/>
            <a:r>
              <a:rPr lang="en-US" sz="2800" dirty="0" smtClean="0">
                <a:latin typeface="Garamond" pitchFamily="18" charset="0"/>
              </a:rPr>
              <a:t>General Information</a:t>
            </a:r>
          </a:p>
          <a:p>
            <a:pPr eaLnBrk="1" hangingPunct="1"/>
            <a:r>
              <a:rPr lang="en-US" sz="2800" dirty="0" smtClean="0">
                <a:latin typeface="Garamond" pitchFamily="18" charset="0"/>
              </a:rPr>
              <a:t>Purpose of RFP</a:t>
            </a:r>
          </a:p>
          <a:p>
            <a:pPr eaLnBrk="1" hangingPunct="1"/>
            <a:r>
              <a:rPr lang="en-US" sz="2800" dirty="0" smtClean="0">
                <a:latin typeface="Garamond" pitchFamily="18" charset="0"/>
              </a:rPr>
              <a:t>Key Dates</a:t>
            </a:r>
          </a:p>
          <a:p>
            <a:pPr eaLnBrk="1" hangingPunct="1"/>
            <a:r>
              <a:rPr lang="en-US" sz="2800" dirty="0" smtClean="0">
                <a:latin typeface="Garamond" pitchFamily="18" charset="0"/>
              </a:rPr>
              <a:t>Proposal Preparation &amp; Evaluation</a:t>
            </a:r>
          </a:p>
          <a:p>
            <a:pPr eaLnBrk="1" hangingPunct="1"/>
            <a:r>
              <a:rPr lang="en-US" sz="2800" dirty="0" smtClean="0">
                <a:latin typeface="Garamond" pitchFamily="18" charset="0"/>
              </a:rPr>
              <a:t>Minority and Women’s Business Enterprises (M/WBE)</a:t>
            </a:r>
          </a:p>
          <a:p>
            <a:pPr eaLnBrk="1" hangingPunct="1"/>
            <a:r>
              <a:rPr lang="en-US" sz="2800" dirty="0" smtClean="0">
                <a:latin typeface="Garamond" pitchFamily="18" charset="0"/>
              </a:rPr>
              <a:t>Indiana Veteran Owned Small Business (IVOSB)</a:t>
            </a:r>
          </a:p>
          <a:p>
            <a:pPr eaLnBrk="1" hangingPunct="1"/>
            <a:r>
              <a:rPr lang="en-US" sz="2800" dirty="0" smtClean="0">
                <a:latin typeface="Garamond" pitchFamily="18" charset="0"/>
              </a:rPr>
              <a:t>Question and Answer Session</a:t>
            </a:r>
          </a:p>
          <a:p>
            <a:pPr eaLnBrk="1" hangingPunct="1">
              <a:buFontTx/>
              <a:buNone/>
            </a:pPr>
            <a:endParaRPr lang="en-US" sz="2800" dirty="0" smtClean="0">
              <a:latin typeface="Garamond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IDOA-logobluecenter.gif"/>
          <p:cNvPicPr>
            <a:picLocks noChangeAspect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7467600" y="5334000"/>
            <a:ext cx="1300163" cy="14144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TextBox 4"/>
          <p:cNvSpPr txBox="1"/>
          <p:nvPr/>
        </p:nvSpPr>
        <p:spPr>
          <a:xfrm>
            <a:off x="2438400" y="6172200"/>
            <a:ext cx="4876800" cy="400110"/>
          </a:xfrm>
          <a:prstGeom prst="rect">
            <a:avLst/>
          </a:prstGeom>
          <a:noFill/>
        </p:spPr>
        <p:txBody>
          <a:bodyPr>
            <a:spAutoFit/>
            <a:scene3d>
              <a:camera prst="orthographicFront"/>
              <a:lightRig rig="threePt" dir="t"/>
            </a:scene3d>
            <a:sp3d extrusionH="19050" contourW="12700">
              <a:bevelT w="38100" h="38100"/>
              <a:contourClr>
                <a:schemeClr val="tx2"/>
              </a:contourClr>
            </a:sp3d>
          </a:bodyPr>
          <a:lstStyle/>
          <a:p>
            <a:pPr algn="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000" b="1" i="1" dirty="0">
                <a:solidFill>
                  <a:srgbClr val="FFC000"/>
                </a:solidFill>
                <a:effectLst>
                  <a:innerShdw blurRad="330200">
                    <a:schemeClr val="tx2">
                      <a:alpha val="55000"/>
                    </a:schemeClr>
                  </a:innerShdw>
                </a:effectLst>
                <a:latin typeface="Garamond" pitchFamily="18" charset="0"/>
              </a:rPr>
              <a:t>Indiana Department of Administration</a:t>
            </a:r>
          </a:p>
        </p:txBody>
      </p:sp>
      <p:sp>
        <p:nvSpPr>
          <p:cNvPr id="15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b="1" dirty="0" smtClean="0">
                <a:latin typeface="Garamond" pitchFamily="18" charset="0"/>
              </a:rPr>
              <a:t>General Information</a:t>
            </a:r>
          </a:p>
        </p:txBody>
      </p:sp>
      <p:sp>
        <p:nvSpPr>
          <p:cNvPr id="16" name="Rectangle 3"/>
          <p:cNvSpPr>
            <a:spLocks noGrp="1" noChangeArrowheads="1"/>
          </p:cNvSpPr>
          <p:nvPr>
            <p:ph idx="1"/>
          </p:nvPr>
        </p:nvSpPr>
        <p:spPr>
          <a:xfrm>
            <a:off x="381000" y="1447800"/>
            <a:ext cx="8229600" cy="4114800"/>
          </a:xfrm>
        </p:spPr>
        <p:txBody>
          <a:bodyPr>
            <a:normAutofit/>
          </a:bodyPr>
          <a:lstStyle/>
          <a:p>
            <a:pPr eaLnBrk="1" hangingPunct="1"/>
            <a:r>
              <a:rPr lang="en-US" sz="2800" dirty="0" smtClean="0">
                <a:latin typeface="Garamond" pitchFamily="18" charset="0"/>
              </a:rPr>
              <a:t>Sign-In Sheet for Attendees</a:t>
            </a:r>
          </a:p>
          <a:p>
            <a:pPr eaLnBrk="1" hangingPunct="1"/>
            <a:r>
              <a:rPr lang="en-US" sz="2800" dirty="0" smtClean="0">
                <a:latin typeface="Garamond" pitchFamily="18" charset="0"/>
              </a:rPr>
              <a:t>Sign-In Sheet and PowerPoint will be posted on IDOA’s Solicitation Website</a:t>
            </a:r>
          </a:p>
          <a:p>
            <a:pPr eaLnBrk="1" hangingPunct="1"/>
            <a:r>
              <a:rPr lang="en-US" sz="2800" dirty="0" smtClean="0">
                <a:latin typeface="Garamond" pitchFamily="18" charset="0"/>
              </a:rPr>
              <a:t>Hold questions until the end of the presentation</a:t>
            </a:r>
          </a:p>
          <a:p>
            <a:pPr lvl="1"/>
            <a:r>
              <a:rPr lang="en-US" sz="2000" i="1" dirty="0" smtClean="0">
                <a:latin typeface="Garamond" pitchFamily="18" charset="0"/>
              </a:rPr>
              <a:t>Any verbal response is not considered binding; respondents are encouraged to submit any question formally in writing if it affects the proposal that will be submitted to the state.</a:t>
            </a:r>
          </a:p>
          <a:p>
            <a:pPr marL="457200" lvl="1" indent="0">
              <a:buNone/>
            </a:pPr>
            <a:endParaRPr lang="en-US" sz="2000" i="1" dirty="0" smtClean="0">
              <a:latin typeface="Garamond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IDOA-logobluecenter.gif"/>
          <p:cNvPicPr>
            <a:picLocks noChangeAspect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7467600" y="5334000"/>
            <a:ext cx="1300163" cy="14144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TextBox 4"/>
          <p:cNvSpPr txBox="1"/>
          <p:nvPr/>
        </p:nvSpPr>
        <p:spPr>
          <a:xfrm>
            <a:off x="2438400" y="6172200"/>
            <a:ext cx="4876800" cy="400110"/>
          </a:xfrm>
          <a:prstGeom prst="rect">
            <a:avLst/>
          </a:prstGeom>
          <a:noFill/>
        </p:spPr>
        <p:txBody>
          <a:bodyPr>
            <a:spAutoFit/>
            <a:scene3d>
              <a:camera prst="orthographicFront"/>
              <a:lightRig rig="threePt" dir="t"/>
            </a:scene3d>
            <a:sp3d extrusionH="19050" contourW="12700">
              <a:bevelT w="38100" h="38100"/>
              <a:contourClr>
                <a:schemeClr val="tx2"/>
              </a:contourClr>
            </a:sp3d>
          </a:bodyPr>
          <a:lstStyle/>
          <a:p>
            <a:pPr algn="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000" b="1" i="1" dirty="0">
                <a:solidFill>
                  <a:srgbClr val="FFC000"/>
                </a:solidFill>
                <a:effectLst>
                  <a:innerShdw blurRad="330200">
                    <a:schemeClr val="tx2">
                      <a:alpha val="55000"/>
                    </a:schemeClr>
                  </a:innerShdw>
                </a:effectLst>
                <a:latin typeface="Garamond" pitchFamily="18" charset="0"/>
              </a:rPr>
              <a:t>Indiana Department of Administration</a:t>
            </a:r>
          </a:p>
        </p:txBody>
      </p:sp>
      <p:sp>
        <p:nvSpPr>
          <p:cNvPr id="14" name="Rectangle 3"/>
          <p:cNvSpPr>
            <a:spLocks noGrp="1" noChangeArrowheads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2000" dirty="0"/>
              <a:t>The purpose of this RFP is to select a vendor that can satisfy the State’s need for Armed and Unarmed security guard services. It is the intent of the State of Indiana to contract with a vendor(s) that provides quality security guard services for All State Agencies.</a:t>
            </a:r>
          </a:p>
          <a:p>
            <a:r>
              <a:rPr lang="en-US" sz="2000" dirty="0"/>
              <a:t>This RFP covers the solicitation for security guard services required by State agencies.  More specifically, this RFP for security guard services includes two (2) categories of services – 35 Armed and 11 unarmed security services locations</a:t>
            </a:r>
            <a:r>
              <a:rPr lang="en-US" sz="2000" dirty="0" smtClean="0"/>
              <a:t>.</a:t>
            </a:r>
          </a:p>
          <a:p>
            <a:pPr marL="0" indent="0">
              <a:buNone/>
            </a:pPr>
            <a:endParaRPr lang="en-US" sz="1600" dirty="0"/>
          </a:p>
        </p:txBody>
      </p:sp>
      <p:sp>
        <p:nvSpPr>
          <p:cNvPr id="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b="1" dirty="0" smtClean="0">
                <a:latin typeface="Garamond" pitchFamily="18" charset="0"/>
              </a:rPr>
              <a:t>Purpose of the RFP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IDOA-logobluecenter.gif"/>
          <p:cNvPicPr>
            <a:picLocks noChangeAspect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7467600" y="5334000"/>
            <a:ext cx="1300163" cy="14144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TextBox 4"/>
          <p:cNvSpPr txBox="1"/>
          <p:nvPr/>
        </p:nvSpPr>
        <p:spPr>
          <a:xfrm>
            <a:off x="2438400" y="6172200"/>
            <a:ext cx="4876800" cy="400110"/>
          </a:xfrm>
          <a:prstGeom prst="rect">
            <a:avLst/>
          </a:prstGeom>
          <a:noFill/>
        </p:spPr>
        <p:txBody>
          <a:bodyPr>
            <a:spAutoFit/>
            <a:scene3d>
              <a:camera prst="orthographicFront"/>
              <a:lightRig rig="threePt" dir="t"/>
            </a:scene3d>
            <a:sp3d extrusionH="19050" contourW="12700">
              <a:bevelT w="38100" h="38100"/>
              <a:contourClr>
                <a:schemeClr val="tx2"/>
              </a:contourClr>
            </a:sp3d>
          </a:bodyPr>
          <a:lstStyle/>
          <a:p>
            <a:pPr algn="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000" b="1" i="1" dirty="0">
                <a:solidFill>
                  <a:srgbClr val="FFC000"/>
                </a:solidFill>
                <a:effectLst>
                  <a:innerShdw blurRad="330200">
                    <a:schemeClr val="tx2">
                      <a:alpha val="55000"/>
                    </a:schemeClr>
                  </a:innerShdw>
                </a:effectLst>
                <a:latin typeface="Garamond" pitchFamily="18" charset="0"/>
              </a:rPr>
              <a:t>Indiana Department of Administration</a:t>
            </a:r>
          </a:p>
        </p:txBody>
      </p:sp>
      <p:sp>
        <p:nvSpPr>
          <p:cNvPr id="6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>
                <a:latin typeface="Garamond" pitchFamily="18" charset="0"/>
              </a:rPr>
              <a:t>Term of RFP</a:t>
            </a:r>
            <a:endParaRPr lang="en-US" dirty="0" smtClean="0">
              <a:latin typeface="Garamond" pitchFamily="18" charset="0"/>
            </a:endParaRPr>
          </a:p>
        </p:txBody>
      </p:sp>
      <p:sp>
        <p:nvSpPr>
          <p:cNvPr id="7" name="Rectangle 3"/>
          <p:cNvSpPr>
            <a:spLocks noGrp="1" noChangeArrowheads="1"/>
          </p:cNvSpPr>
          <p:nvPr>
            <p:ph idx="1"/>
          </p:nvPr>
        </p:nvSpPr>
        <p:spPr bwMode="auto">
          <a:xfrm>
            <a:off x="457200" y="1600200"/>
            <a:ext cx="8229600" cy="31023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lnSpc>
                <a:spcPct val="90000"/>
              </a:lnSpc>
              <a:buFont typeface="Arial" charset="0"/>
              <a:buChar char="•"/>
            </a:pPr>
            <a:r>
              <a:rPr lang="en-US" sz="2800" dirty="0">
                <a:latin typeface="Garamond" pitchFamily="18" charset="0"/>
              </a:rPr>
              <a:t>Contract Term</a:t>
            </a:r>
          </a:p>
          <a:p>
            <a:pPr lvl="1">
              <a:lnSpc>
                <a:spcPct val="90000"/>
              </a:lnSpc>
              <a:buFont typeface="Arial" charset="0"/>
              <a:buChar char="•"/>
            </a:pPr>
            <a:endParaRPr lang="en-US" sz="2400" dirty="0">
              <a:latin typeface="Garamond" pitchFamily="18" charset="0"/>
            </a:endParaRPr>
          </a:p>
          <a:p>
            <a:pPr lvl="1">
              <a:lnSpc>
                <a:spcPct val="90000"/>
              </a:lnSpc>
              <a:buFont typeface="Arial" charset="0"/>
              <a:buChar char="•"/>
            </a:pPr>
            <a:r>
              <a:rPr lang="en-US" sz="2400" dirty="0">
                <a:latin typeface="Garamond" pitchFamily="18" charset="0"/>
              </a:rPr>
              <a:t>The term of the contract shall be for a period of </a:t>
            </a:r>
            <a:r>
              <a:rPr lang="en-US" sz="2400" dirty="0" smtClean="0">
                <a:latin typeface="Garamond" pitchFamily="18" charset="0"/>
              </a:rPr>
              <a:t>two (2) </a:t>
            </a:r>
            <a:r>
              <a:rPr lang="en-US" sz="2400" dirty="0" smtClean="0">
                <a:latin typeface="Garamond" pitchFamily="18" charset="0"/>
              </a:rPr>
              <a:t>years </a:t>
            </a:r>
            <a:r>
              <a:rPr lang="en-US" sz="2400" dirty="0">
                <a:latin typeface="Garamond" pitchFamily="18" charset="0"/>
              </a:rPr>
              <a:t>from the date of contract execution.  There may </a:t>
            </a:r>
            <a:r>
              <a:rPr lang="en-US" sz="2400" dirty="0" smtClean="0">
                <a:latin typeface="Garamond" pitchFamily="18" charset="0"/>
              </a:rPr>
              <a:t>be two (2) </a:t>
            </a:r>
            <a:r>
              <a:rPr lang="en-US" sz="2400" dirty="0">
                <a:latin typeface="Garamond" pitchFamily="18" charset="0"/>
              </a:rPr>
              <a:t>one-year </a:t>
            </a:r>
            <a:r>
              <a:rPr lang="en-US" sz="2400" dirty="0" smtClean="0">
                <a:latin typeface="Garamond" pitchFamily="18" charset="0"/>
              </a:rPr>
              <a:t>renewal </a:t>
            </a:r>
            <a:r>
              <a:rPr lang="en-US" sz="2400" dirty="0">
                <a:latin typeface="Garamond" pitchFamily="18" charset="0"/>
              </a:rPr>
              <a:t>for a total of </a:t>
            </a:r>
            <a:r>
              <a:rPr lang="en-US" sz="2400" dirty="0" smtClean="0">
                <a:latin typeface="Garamond" pitchFamily="18" charset="0"/>
              </a:rPr>
              <a:t>four (4) </a:t>
            </a:r>
            <a:r>
              <a:rPr lang="en-US" sz="2400" dirty="0">
                <a:latin typeface="Garamond" pitchFamily="18" charset="0"/>
              </a:rPr>
              <a:t>years at the State’s option.</a:t>
            </a:r>
          </a:p>
          <a:p>
            <a:pPr lvl="1">
              <a:lnSpc>
                <a:spcPct val="90000"/>
              </a:lnSpc>
              <a:buFont typeface="Arial" charset="0"/>
              <a:buChar char="•"/>
            </a:pPr>
            <a:endParaRPr lang="en-US" sz="2400" dirty="0">
              <a:latin typeface="Garamond" pitchFamily="18" charset="0"/>
            </a:endParaRPr>
          </a:p>
          <a:p>
            <a:pPr lvl="1">
              <a:lnSpc>
                <a:spcPct val="90000"/>
              </a:lnSpc>
            </a:pPr>
            <a:endParaRPr lang="en-US" sz="2400" dirty="0">
              <a:latin typeface="Garamond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IDOA-logobluecenter.gif"/>
          <p:cNvPicPr>
            <a:picLocks noChangeAspect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7467600" y="5334000"/>
            <a:ext cx="1300163" cy="14144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TextBox 4"/>
          <p:cNvSpPr txBox="1"/>
          <p:nvPr/>
        </p:nvSpPr>
        <p:spPr>
          <a:xfrm>
            <a:off x="2438400" y="6172200"/>
            <a:ext cx="4876800" cy="400110"/>
          </a:xfrm>
          <a:prstGeom prst="rect">
            <a:avLst/>
          </a:prstGeom>
          <a:noFill/>
        </p:spPr>
        <p:txBody>
          <a:bodyPr>
            <a:spAutoFit/>
            <a:scene3d>
              <a:camera prst="orthographicFront"/>
              <a:lightRig rig="threePt" dir="t"/>
            </a:scene3d>
            <a:sp3d extrusionH="19050" contourW="12700">
              <a:bevelT w="38100" h="38100"/>
              <a:contourClr>
                <a:schemeClr val="tx2"/>
              </a:contourClr>
            </a:sp3d>
          </a:bodyPr>
          <a:lstStyle/>
          <a:p>
            <a:pPr algn="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000" b="1" i="1" dirty="0">
                <a:solidFill>
                  <a:srgbClr val="FFC000"/>
                </a:solidFill>
                <a:effectLst>
                  <a:innerShdw blurRad="330200">
                    <a:schemeClr val="tx2">
                      <a:alpha val="55000"/>
                    </a:schemeClr>
                  </a:innerShdw>
                </a:effectLst>
                <a:latin typeface="Garamond" pitchFamily="18" charset="0"/>
              </a:rPr>
              <a:t>Indiana Department of Administration</a:t>
            </a:r>
          </a:p>
        </p:txBody>
      </p:sp>
      <p:graphicFrame>
        <p:nvGraphicFramePr>
          <p:cNvPr id="7" name="Content Placeholder 6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887762674"/>
              </p:ext>
            </p:extLst>
          </p:nvPr>
        </p:nvGraphicFramePr>
        <p:xfrm>
          <a:off x="1600200" y="1295400"/>
          <a:ext cx="5715000" cy="4648276"/>
        </p:xfrm>
        <a:graphic>
          <a:graphicData uri="http://schemas.openxmlformats.org/drawingml/2006/table">
            <a:tbl>
              <a:tblPr/>
              <a:tblGrid>
                <a:gridCol w="2693275"/>
                <a:gridCol w="3021725"/>
              </a:tblGrid>
              <a:tr h="280342"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200" b="1" dirty="0">
                          <a:latin typeface="Calibri"/>
                          <a:ea typeface="Times New Roman"/>
                          <a:cs typeface="Times New Roman"/>
                        </a:rPr>
                        <a:t>Activity</a:t>
                      </a:r>
                      <a:endParaRPr lang="en-US" sz="1200" dirty="0">
                        <a:latin typeface="Courier"/>
                        <a:ea typeface="Times New Roman"/>
                        <a:cs typeface="Times New Roman"/>
                      </a:endParaRPr>
                    </a:p>
                  </a:txBody>
                  <a:tcPr marL="45720" marR="4572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200" b="1" dirty="0">
                          <a:latin typeface="Calibri"/>
                          <a:ea typeface="Times New Roman"/>
                          <a:cs typeface="Times New Roman"/>
                        </a:rPr>
                        <a:t>Date</a:t>
                      </a:r>
                      <a:endParaRPr lang="en-US" sz="1200" dirty="0">
                        <a:latin typeface="Courier"/>
                        <a:ea typeface="Times New Roman"/>
                        <a:cs typeface="Times New Roman"/>
                      </a:endParaRPr>
                    </a:p>
                  </a:txBody>
                  <a:tcPr marL="45720" marR="4572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9D9D9"/>
                    </a:solidFill>
                  </a:tcPr>
                </a:tc>
              </a:tr>
              <a:tr h="280342">
                <a:tc>
                  <a:txBody>
                    <a:bodyPr/>
                    <a:lstStyle/>
                    <a:p>
                      <a:pPr marL="0" marR="0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200" spc="-10">
                          <a:effectLst/>
                          <a:latin typeface="Garamond" panose="02020404030301010803" pitchFamily="18" charset="0"/>
                          <a:ea typeface="Times New Roman" panose="02020603050405020304" pitchFamily="18" charset="0"/>
                          <a:cs typeface="Calibri" panose="020F0502020204030204" pitchFamily="34" charset="0"/>
                        </a:rPr>
                        <a:t>Issue of RFP</a:t>
                      </a:r>
                      <a:endParaRPr lang="en-US" sz="1200">
                        <a:effectLst/>
                        <a:latin typeface="Courier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5720" marR="4572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200">
                          <a:effectLst/>
                          <a:latin typeface="Garamond" panose="02020404030301010803" pitchFamily="18" charset="0"/>
                          <a:ea typeface="Times New Roman" panose="02020603050405020304" pitchFamily="18" charset="0"/>
                          <a:cs typeface="Calibri" panose="020F0502020204030204" pitchFamily="34" charset="0"/>
                        </a:rPr>
                        <a:t>July 11, 2019</a:t>
                      </a:r>
                      <a:endParaRPr lang="en-US" sz="1200">
                        <a:effectLst/>
                        <a:latin typeface="Courier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5720" marR="4572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595586">
                <a:tc>
                  <a:txBody>
                    <a:bodyPr/>
                    <a:lstStyle/>
                    <a:p>
                      <a:pPr marL="0" marR="0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200">
                          <a:effectLst/>
                          <a:latin typeface="Garamond" panose="02020404030301010803" pitchFamily="18" charset="0"/>
                          <a:ea typeface="Times New Roman" panose="02020603050405020304" pitchFamily="18" charset="0"/>
                          <a:cs typeface="Calibri" panose="020F0502020204030204" pitchFamily="34" charset="0"/>
                        </a:rPr>
                        <a:t>Pre-Proposal Conference</a:t>
                      </a:r>
                      <a:endParaRPr lang="en-US" sz="1200">
                        <a:effectLst/>
                        <a:latin typeface="Courier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5720" marR="4572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200">
                          <a:effectLst/>
                          <a:latin typeface="Garamond" panose="02020404030301010803" pitchFamily="18" charset="0"/>
                          <a:ea typeface="Times New Roman" panose="02020603050405020304" pitchFamily="18" charset="0"/>
                          <a:cs typeface="Calibri" panose="020F0502020204030204" pitchFamily="34" charset="0"/>
                        </a:rPr>
                        <a:t>July 18, 2019 at 10:00 AM EST</a:t>
                      </a:r>
                      <a:endParaRPr lang="en-US" sz="1200">
                        <a:effectLst/>
                        <a:latin typeface="Courier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200">
                          <a:effectLst/>
                          <a:latin typeface="Garamond" panose="02020404030301010803" pitchFamily="18" charset="0"/>
                          <a:ea typeface="Times New Roman" panose="02020603050405020304" pitchFamily="18" charset="0"/>
                          <a:cs typeface="Calibri" panose="020F0502020204030204" pitchFamily="34" charset="0"/>
                        </a:rPr>
                        <a:t>Conference Room 4</a:t>
                      </a:r>
                      <a:endParaRPr lang="en-US" sz="1200">
                        <a:effectLst/>
                        <a:latin typeface="Courier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200">
                          <a:effectLst/>
                          <a:latin typeface="Garamond" panose="02020404030301010803" pitchFamily="18" charset="0"/>
                          <a:ea typeface="Times New Roman" panose="02020603050405020304" pitchFamily="18" charset="0"/>
                          <a:cs typeface="Calibri" panose="020F0502020204030204" pitchFamily="34" charset="0"/>
                        </a:rPr>
                        <a:t>Indiana Government Center South</a:t>
                      </a:r>
                      <a:endParaRPr lang="en-US" sz="1200">
                        <a:effectLst/>
                        <a:latin typeface="Courier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5720" marR="4572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467236">
                <a:tc>
                  <a:txBody>
                    <a:bodyPr/>
                    <a:lstStyle/>
                    <a:p>
                      <a:pPr marL="0" marR="0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200">
                          <a:effectLst/>
                          <a:latin typeface="Garamond" panose="02020404030301010803" pitchFamily="18" charset="0"/>
                          <a:ea typeface="Times New Roman" panose="02020603050405020304" pitchFamily="18" charset="0"/>
                          <a:cs typeface="Calibri" panose="020F0502020204030204" pitchFamily="34" charset="0"/>
                        </a:rPr>
                        <a:t>Deadline to Submit Written Questions</a:t>
                      </a:r>
                      <a:endParaRPr lang="en-US" sz="1200">
                        <a:effectLst/>
                        <a:latin typeface="Courier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5720" marR="4572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200">
                          <a:effectLst/>
                          <a:latin typeface="Garamond" panose="02020404030301010803" pitchFamily="18" charset="0"/>
                          <a:ea typeface="Times New Roman" panose="02020603050405020304" pitchFamily="18" charset="0"/>
                          <a:cs typeface="Calibri" panose="020F0502020204030204" pitchFamily="34" charset="0"/>
                        </a:rPr>
                        <a:t>July 25, 2019</a:t>
                      </a:r>
                      <a:endParaRPr lang="en-US" sz="1200">
                        <a:effectLst/>
                        <a:latin typeface="Courier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200">
                          <a:effectLst/>
                          <a:latin typeface="Garamond" panose="02020404030301010803" pitchFamily="18" charset="0"/>
                          <a:ea typeface="Times New Roman" panose="02020603050405020304" pitchFamily="18" charset="0"/>
                          <a:cs typeface="Calibri" panose="020F0502020204030204" pitchFamily="34" charset="0"/>
                        </a:rPr>
                        <a:t>by 3:00 PM Eastern Time</a:t>
                      </a:r>
                      <a:endParaRPr lang="en-US" sz="1200">
                        <a:effectLst/>
                        <a:latin typeface="Courier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5720" marR="4572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467236">
                <a:tc>
                  <a:txBody>
                    <a:bodyPr/>
                    <a:lstStyle/>
                    <a:p>
                      <a:pPr marL="0" marR="0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200">
                          <a:effectLst/>
                          <a:latin typeface="Garamond" panose="02020404030301010803" pitchFamily="18" charset="0"/>
                          <a:ea typeface="Times New Roman" panose="02020603050405020304" pitchFamily="18" charset="0"/>
                          <a:cs typeface="Calibri" panose="020F0502020204030204" pitchFamily="34" charset="0"/>
                        </a:rPr>
                        <a:t>Response to Written Questions/RFP Amendments</a:t>
                      </a:r>
                      <a:endParaRPr lang="en-US" sz="1200">
                        <a:effectLst/>
                        <a:latin typeface="Courier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5720" marR="4572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200">
                          <a:effectLst/>
                          <a:latin typeface="Garamond" panose="02020404030301010803" pitchFamily="18" charset="0"/>
                          <a:ea typeface="Times New Roman" panose="02020603050405020304" pitchFamily="18" charset="0"/>
                          <a:cs typeface="Calibri" panose="020F0502020204030204" pitchFamily="34" charset="0"/>
                        </a:rPr>
                        <a:t>August 01, 2019</a:t>
                      </a:r>
                      <a:endParaRPr lang="en-US" sz="1200">
                        <a:effectLst/>
                        <a:latin typeface="Courier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5720" marR="4572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425418">
                <a:tc>
                  <a:txBody>
                    <a:bodyPr/>
                    <a:lstStyle/>
                    <a:p>
                      <a:pPr marL="0" marR="0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200">
                          <a:effectLst/>
                          <a:latin typeface="Garamond" panose="02020404030301010803" pitchFamily="18" charset="0"/>
                          <a:ea typeface="Times New Roman" panose="02020603050405020304" pitchFamily="18" charset="0"/>
                          <a:cs typeface="Calibri" panose="020F0502020204030204" pitchFamily="34" charset="0"/>
                        </a:rPr>
                        <a:t>Submission of Proposals</a:t>
                      </a:r>
                      <a:endParaRPr lang="en-US" sz="1200">
                        <a:effectLst/>
                        <a:latin typeface="Courier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5720" marR="4572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200" dirty="0">
                          <a:effectLst/>
                          <a:latin typeface="Garamond" panose="02020404030301010803" pitchFamily="18" charset="0"/>
                          <a:ea typeface="Times New Roman" panose="02020603050405020304" pitchFamily="18" charset="0"/>
                          <a:cs typeface="Calibri" panose="020F0502020204030204" pitchFamily="34" charset="0"/>
                        </a:rPr>
                        <a:t>August 22, 2019</a:t>
                      </a:r>
                      <a:endParaRPr lang="en-US" sz="1200" dirty="0">
                        <a:effectLst/>
                        <a:latin typeface="Courier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200" dirty="0">
                          <a:effectLst/>
                          <a:latin typeface="Garamond" panose="02020404030301010803" pitchFamily="18" charset="0"/>
                          <a:ea typeface="Times New Roman" panose="02020603050405020304" pitchFamily="18" charset="0"/>
                          <a:cs typeface="Calibri" panose="020F0502020204030204" pitchFamily="34" charset="0"/>
                        </a:rPr>
                        <a:t>by 3:00 PM Eastern Time</a:t>
                      </a:r>
                      <a:endParaRPr lang="en-US" sz="1200" dirty="0">
                        <a:effectLst/>
                        <a:latin typeface="Courier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5720" marR="4572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467236">
                <a:tc gridSpan="2"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200" b="1" i="1" dirty="0">
                          <a:latin typeface="Calibri"/>
                          <a:ea typeface="Times New Roman"/>
                          <a:cs typeface="Times New Roman"/>
                        </a:rPr>
                        <a:t>The dates for the following activities are target dates only.  These activities may be completed earlier or later than the date shown.</a:t>
                      </a:r>
                      <a:endParaRPr lang="en-US" sz="1200" dirty="0">
                        <a:latin typeface="Courier"/>
                        <a:ea typeface="Times New Roman"/>
                        <a:cs typeface="Times New Roman"/>
                      </a:endParaRPr>
                    </a:p>
                  </a:txBody>
                  <a:tcPr marL="45720" marR="4572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C0C0C0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  <a:tr h="280342">
                <a:tc>
                  <a:txBody>
                    <a:bodyPr/>
                    <a:lstStyle/>
                    <a:p>
                      <a:pPr marL="0" marR="0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200" dirty="0">
                          <a:latin typeface="Calibri"/>
                          <a:ea typeface="Times New Roman"/>
                          <a:cs typeface="Times New Roman"/>
                        </a:rPr>
                        <a:t>Proposal Evaluation</a:t>
                      </a:r>
                      <a:endParaRPr lang="en-US" sz="1200" dirty="0">
                        <a:latin typeface="Courier"/>
                        <a:ea typeface="Times New Roman"/>
                        <a:cs typeface="Times New Roman"/>
                      </a:endParaRPr>
                    </a:p>
                  </a:txBody>
                  <a:tcPr marL="45720" marR="4572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200" dirty="0" smtClean="0">
                          <a:solidFill>
                            <a:schemeClr val="tx1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TBD</a:t>
                      </a:r>
                      <a:endParaRPr lang="en-US" sz="1200" dirty="0">
                        <a:solidFill>
                          <a:schemeClr val="tx1"/>
                        </a:solidFill>
                        <a:latin typeface="Courier"/>
                        <a:ea typeface="Times New Roman"/>
                        <a:cs typeface="Times New Roman"/>
                      </a:endParaRPr>
                    </a:p>
                  </a:txBody>
                  <a:tcPr marL="45720" marR="4572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467236">
                <a:tc>
                  <a:txBody>
                    <a:bodyPr/>
                    <a:lstStyle/>
                    <a:p>
                      <a:pPr marL="0" marR="0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200" dirty="0">
                          <a:latin typeface="Calibri"/>
                          <a:ea typeface="Times New Roman"/>
                          <a:cs typeface="Times New Roman"/>
                        </a:rPr>
                        <a:t>Proposal Discussions/Clarifications (if necessary)</a:t>
                      </a:r>
                      <a:endParaRPr lang="en-US" sz="1200" dirty="0">
                        <a:latin typeface="Courier"/>
                        <a:ea typeface="Times New Roman"/>
                        <a:cs typeface="Times New Roman"/>
                      </a:endParaRPr>
                    </a:p>
                  </a:txBody>
                  <a:tcPr marL="45720" marR="4572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200" dirty="0" smtClean="0">
                          <a:solidFill>
                            <a:schemeClr val="tx1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TBD</a:t>
                      </a:r>
                      <a:endParaRPr lang="en-US" sz="1200" dirty="0">
                        <a:solidFill>
                          <a:schemeClr val="tx1"/>
                        </a:solidFill>
                        <a:latin typeface="Courier"/>
                        <a:ea typeface="Times New Roman"/>
                        <a:cs typeface="Times New Roman"/>
                      </a:endParaRPr>
                    </a:p>
                  </a:txBody>
                  <a:tcPr marL="45720" marR="4572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80342">
                <a:tc>
                  <a:txBody>
                    <a:bodyPr/>
                    <a:lstStyle/>
                    <a:p>
                      <a:pPr marL="0" marR="0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200" dirty="0">
                          <a:latin typeface="Calibri"/>
                          <a:ea typeface="Times New Roman"/>
                          <a:cs typeface="Times New Roman"/>
                        </a:rPr>
                        <a:t>Oral Presentations (if necessary)</a:t>
                      </a:r>
                      <a:endParaRPr lang="en-US" sz="1200" dirty="0">
                        <a:latin typeface="Courier"/>
                        <a:ea typeface="Times New Roman"/>
                        <a:cs typeface="Times New Roman"/>
                      </a:endParaRPr>
                    </a:p>
                  </a:txBody>
                  <a:tcPr marL="45720" marR="4572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200" dirty="0" smtClean="0">
                          <a:solidFill>
                            <a:schemeClr val="tx1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TBD</a:t>
                      </a:r>
                      <a:endParaRPr lang="en-US" sz="1200" dirty="0">
                        <a:solidFill>
                          <a:schemeClr val="tx1"/>
                        </a:solidFill>
                        <a:latin typeface="Courier"/>
                        <a:ea typeface="Times New Roman"/>
                        <a:cs typeface="Times New Roman"/>
                      </a:endParaRPr>
                    </a:p>
                  </a:txBody>
                  <a:tcPr marL="45720" marR="4572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80342">
                <a:tc>
                  <a:txBody>
                    <a:bodyPr/>
                    <a:lstStyle/>
                    <a:p>
                      <a:pPr marL="0" marR="0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200" dirty="0">
                          <a:latin typeface="Calibri"/>
                          <a:ea typeface="Times New Roman"/>
                          <a:cs typeface="Times New Roman"/>
                        </a:rPr>
                        <a:t>Best and Final Offers (if necessary)</a:t>
                      </a:r>
                      <a:endParaRPr lang="en-US" sz="1200" dirty="0">
                        <a:latin typeface="Courier"/>
                        <a:ea typeface="Times New Roman"/>
                        <a:cs typeface="Times New Roman"/>
                      </a:endParaRPr>
                    </a:p>
                  </a:txBody>
                  <a:tcPr marL="45720" marR="4572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200" dirty="0" smtClean="0">
                          <a:solidFill>
                            <a:schemeClr val="tx1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TBD</a:t>
                      </a:r>
                      <a:endParaRPr lang="en-US" sz="1200" dirty="0">
                        <a:solidFill>
                          <a:schemeClr val="tx1"/>
                        </a:solidFill>
                        <a:latin typeface="Courier"/>
                        <a:ea typeface="Times New Roman"/>
                        <a:cs typeface="Times New Roman"/>
                      </a:endParaRPr>
                    </a:p>
                  </a:txBody>
                  <a:tcPr marL="45720" marR="4572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80342">
                <a:tc>
                  <a:txBody>
                    <a:bodyPr/>
                    <a:lstStyle/>
                    <a:p>
                      <a:pPr marL="0" marR="0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200" dirty="0">
                          <a:latin typeface="Calibri"/>
                          <a:ea typeface="Times New Roman"/>
                          <a:cs typeface="Times New Roman"/>
                        </a:rPr>
                        <a:t>Contract Award</a:t>
                      </a:r>
                      <a:endParaRPr lang="en-US" sz="1200" dirty="0">
                        <a:latin typeface="Courier"/>
                        <a:ea typeface="Times New Roman"/>
                        <a:cs typeface="Times New Roman"/>
                      </a:endParaRPr>
                    </a:p>
                  </a:txBody>
                  <a:tcPr marL="45720" marR="4572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200" dirty="0" smtClean="0">
                          <a:solidFill>
                            <a:schemeClr val="tx1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TBD</a:t>
                      </a:r>
                      <a:endParaRPr lang="en-US" sz="1200" dirty="0">
                        <a:solidFill>
                          <a:schemeClr val="tx1"/>
                        </a:solidFill>
                        <a:latin typeface="Courier"/>
                        <a:ea typeface="Times New Roman"/>
                        <a:cs typeface="Times New Roman"/>
                      </a:endParaRPr>
                    </a:p>
                  </a:txBody>
                  <a:tcPr marL="45720" marR="4572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</a:tbl>
          </a:graphicData>
        </a:graphic>
      </p:graphicFrame>
      <p:sp>
        <p:nvSpPr>
          <p:cNvPr id="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b="1" dirty="0" smtClean="0">
                <a:latin typeface="Garamond" pitchFamily="18" charset="0"/>
              </a:rPr>
              <a:t>Key Dates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IDOA-logobluecenter.gif"/>
          <p:cNvPicPr>
            <a:picLocks noChangeAspect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7467600" y="5334000"/>
            <a:ext cx="1300163" cy="14144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TextBox 4"/>
          <p:cNvSpPr txBox="1"/>
          <p:nvPr/>
        </p:nvSpPr>
        <p:spPr>
          <a:xfrm>
            <a:off x="2438400" y="6172200"/>
            <a:ext cx="4876800" cy="400110"/>
          </a:xfrm>
          <a:prstGeom prst="rect">
            <a:avLst/>
          </a:prstGeom>
          <a:noFill/>
        </p:spPr>
        <p:txBody>
          <a:bodyPr>
            <a:spAutoFit/>
            <a:scene3d>
              <a:camera prst="orthographicFront"/>
              <a:lightRig rig="threePt" dir="t"/>
            </a:scene3d>
            <a:sp3d extrusionH="19050" contourW="12700">
              <a:bevelT w="38100" h="38100"/>
              <a:contourClr>
                <a:schemeClr val="tx2"/>
              </a:contourClr>
            </a:sp3d>
          </a:bodyPr>
          <a:lstStyle/>
          <a:p>
            <a:pPr algn="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000" b="1" i="1" dirty="0">
                <a:solidFill>
                  <a:srgbClr val="FFC000"/>
                </a:solidFill>
                <a:effectLst>
                  <a:innerShdw blurRad="330200">
                    <a:schemeClr val="tx2">
                      <a:alpha val="55000"/>
                    </a:schemeClr>
                  </a:innerShdw>
                </a:effectLst>
                <a:latin typeface="Garamond" pitchFamily="18" charset="0"/>
              </a:rPr>
              <a:t>Indiana Department of Administration</a:t>
            </a:r>
          </a:p>
        </p:txBody>
      </p:sp>
      <p:sp>
        <p:nvSpPr>
          <p:cNvPr id="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b="1" dirty="0" smtClean="0">
                <a:latin typeface="Garamond" pitchFamily="18" charset="0"/>
              </a:rPr>
              <a:t>Business Proposal</a:t>
            </a:r>
            <a:br>
              <a:rPr lang="en-US" b="1" dirty="0" smtClean="0">
                <a:latin typeface="Garamond" pitchFamily="18" charset="0"/>
              </a:rPr>
            </a:br>
            <a:r>
              <a:rPr lang="en-US" sz="2400" dirty="0" smtClean="0">
                <a:latin typeface="Garamond" pitchFamily="18" charset="0"/>
              </a:rPr>
              <a:t>(Attachment E)</a:t>
            </a:r>
            <a:endParaRPr lang="en-US" dirty="0" smtClean="0">
              <a:latin typeface="Garamond" pitchFamily="18" charset="0"/>
            </a:endParaRPr>
          </a:p>
        </p:txBody>
      </p:sp>
      <p:sp>
        <p:nvSpPr>
          <p:cNvPr id="7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lnSpc>
                <a:spcPct val="80000"/>
              </a:lnSpc>
            </a:pPr>
            <a:r>
              <a:rPr lang="en-US" sz="2400" b="1" dirty="0" smtClean="0">
                <a:latin typeface="Garamond" pitchFamily="18" charset="0"/>
              </a:rPr>
              <a:t>Company Financial Information (Section 2.3.3)</a:t>
            </a:r>
          </a:p>
          <a:p>
            <a:pPr lvl="1" eaLnBrk="1" hangingPunct="1">
              <a:lnSpc>
                <a:spcPct val="80000"/>
              </a:lnSpc>
            </a:pPr>
            <a:r>
              <a:rPr lang="en-US" sz="2000" dirty="0" smtClean="0">
                <a:latin typeface="Garamond" pitchFamily="18" charset="0"/>
              </a:rPr>
              <a:t>Confidential information must be kept separate from the proposal in both hard and soft copy</a:t>
            </a:r>
          </a:p>
          <a:p>
            <a:pPr lvl="1" eaLnBrk="1" hangingPunct="1">
              <a:lnSpc>
                <a:spcPct val="80000"/>
              </a:lnSpc>
              <a:buFontTx/>
              <a:buNone/>
            </a:pPr>
            <a:endParaRPr lang="en-US" sz="2000" dirty="0" smtClean="0">
              <a:latin typeface="Garamond" pitchFamily="18" charset="0"/>
            </a:endParaRPr>
          </a:p>
          <a:p>
            <a:pPr eaLnBrk="1" hangingPunct="1">
              <a:lnSpc>
                <a:spcPct val="80000"/>
              </a:lnSpc>
            </a:pPr>
            <a:r>
              <a:rPr lang="en-US" sz="2400" b="1" dirty="0" smtClean="0">
                <a:latin typeface="Garamond" pitchFamily="18" charset="0"/>
              </a:rPr>
              <a:t>Contract Terms (Section 2.3.5)</a:t>
            </a:r>
          </a:p>
          <a:p>
            <a:pPr lvl="1" eaLnBrk="1" hangingPunct="1">
              <a:lnSpc>
                <a:spcPct val="80000"/>
              </a:lnSpc>
            </a:pPr>
            <a:r>
              <a:rPr lang="en-US" sz="2000" dirty="0" smtClean="0">
                <a:latin typeface="Garamond" pitchFamily="18" charset="0"/>
              </a:rPr>
              <a:t>Respondent should review sample State contract and note exceptions to State mandatory and non-mandatory clauses in Transmittal Letter</a:t>
            </a:r>
          </a:p>
          <a:p>
            <a:pPr>
              <a:lnSpc>
                <a:spcPct val="80000"/>
              </a:lnSpc>
            </a:pPr>
            <a:endParaRPr lang="en-US" sz="2400" dirty="0">
              <a:latin typeface="Garamond" pitchFamily="18" charset="0"/>
            </a:endParaRPr>
          </a:p>
          <a:p>
            <a:pPr>
              <a:lnSpc>
                <a:spcPct val="80000"/>
              </a:lnSpc>
            </a:pPr>
            <a:r>
              <a:rPr lang="en-US" sz="2400" b="1" dirty="0" smtClean="0">
                <a:latin typeface="Garamond" pitchFamily="18" charset="0"/>
              </a:rPr>
              <a:t>References (Section 2.3.6)</a:t>
            </a:r>
          </a:p>
          <a:p>
            <a:pPr lvl="1">
              <a:lnSpc>
                <a:spcPct val="80000"/>
              </a:lnSpc>
            </a:pPr>
            <a:r>
              <a:rPr lang="en-US" sz="2000" dirty="0" smtClean="0">
                <a:latin typeface="Garamond" pitchFamily="18" charset="0"/>
              </a:rPr>
              <a:t>Attachment O is provided and will need to be postmarked or emailed by the references on or before September 6</a:t>
            </a:r>
            <a:r>
              <a:rPr lang="en-US" sz="2000" baseline="30000" dirty="0" smtClean="0">
                <a:latin typeface="Garamond" pitchFamily="18" charset="0"/>
              </a:rPr>
              <a:t>th</a:t>
            </a:r>
            <a:r>
              <a:rPr lang="en-US" sz="2000" dirty="0" smtClean="0">
                <a:latin typeface="Garamond" pitchFamily="18" charset="0"/>
              </a:rPr>
              <a:t>, 2019.</a:t>
            </a:r>
          </a:p>
          <a:p>
            <a:pPr lvl="1">
              <a:lnSpc>
                <a:spcPct val="80000"/>
              </a:lnSpc>
            </a:pPr>
            <a:r>
              <a:rPr lang="en-US" sz="2000" dirty="0" smtClean="0">
                <a:latin typeface="Garamond" pitchFamily="18" charset="0"/>
              </a:rPr>
              <a:t>The State will not follow up with references or confirm if they           </a:t>
            </a:r>
            <a:r>
              <a:rPr lang="en-US" sz="2000" dirty="0" smtClean="0">
                <a:latin typeface="Garamond" pitchFamily="18" charset="0"/>
              </a:rPr>
              <a:t>  have </a:t>
            </a:r>
            <a:r>
              <a:rPr lang="en-US" sz="2000" dirty="0" smtClean="0">
                <a:latin typeface="Garamond" pitchFamily="18" charset="0"/>
              </a:rPr>
              <a:t>been received. </a:t>
            </a:r>
            <a:endParaRPr lang="en-US" sz="2000" dirty="0">
              <a:latin typeface="Garamond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IDOA-logobluecenter.gif"/>
          <p:cNvPicPr>
            <a:picLocks noChangeAspect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7467600" y="5334000"/>
            <a:ext cx="1300163" cy="14144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TextBox 4"/>
          <p:cNvSpPr txBox="1"/>
          <p:nvPr/>
        </p:nvSpPr>
        <p:spPr>
          <a:xfrm>
            <a:off x="2438400" y="6172200"/>
            <a:ext cx="4876800" cy="400110"/>
          </a:xfrm>
          <a:prstGeom prst="rect">
            <a:avLst/>
          </a:prstGeom>
          <a:noFill/>
        </p:spPr>
        <p:txBody>
          <a:bodyPr>
            <a:spAutoFit/>
            <a:scene3d>
              <a:camera prst="orthographicFront"/>
              <a:lightRig rig="threePt" dir="t"/>
            </a:scene3d>
            <a:sp3d extrusionH="19050" contourW="12700">
              <a:bevelT w="38100" h="38100"/>
              <a:contourClr>
                <a:schemeClr val="tx2"/>
              </a:contourClr>
            </a:sp3d>
          </a:bodyPr>
          <a:lstStyle/>
          <a:p>
            <a:pPr algn="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000" b="1" i="1" dirty="0">
                <a:solidFill>
                  <a:srgbClr val="FFC000"/>
                </a:solidFill>
                <a:effectLst>
                  <a:innerShdw blurRad="330200">
                    <a:schemeClr val="tx2">
                      <a:alpha val="55000"/>
                    </a:schemeClr>
                  </a:innerShdw>
                </a:effectLst>
                <a:latin typeface="Garamond" pitchFamily="18" charset="0"/>
              </a:rPr>
              <a:t>Indiana Department of Administration</a:t>
            </a:r>
          </a:p>
        </p:txBody>
      </p:sp>
      <p:sp>
        <p:nvSpPr>
          <p:cNvPr id="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b="1" dirty="0" smtClean="0">
                <a:latin typeface="Garamond" pitchFamily="18" charset="0"/>
              </a:rPr>
              <a:t>Technical Proposal</a:t>
            </a:r>
            <a:r>
              <a:rPr lang="en-US" dirty="0" smtClean="0">
                <a:latin typeface="Garamond" pitchFamily="18" charset="0"/>
              </a:rPr>
              <a:t/>
            </a:r>
            <a:br>
              <a:rPr lang="en-US" dirty="0" smtClean="0">
                <a:latin typeface="Garamond" pitchFamily="18" charset="0"/>
              </a:rPr>
            </a:br>
            <a:r>
              <a:rPr lang="en-US" sz="2400" dirty="0" smtClean="0">
                <a:latin typeface="Garamond" pitchFamily="18" charset="0"/>
              </a:rPr>
              <a:t>(Attachment F)</a:t>
            </a:r>
          </a:p>
        </p:txBody>
      </p:sp>
      <p:sp>
        <p:nvSpPr>
          <p:cNvPr id="7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en-US" sz="2400" dirty="0" smtClean="0">
                <a:latin typeface="Garamond" pitchFamily="18" charset="0"/>
              </a:rPr>
              <a:t>Please use the Template we have provided for you.  </a:t>
            </a:r>
          </a:p>
          <a:p>
            <a:pPr eaLnBrk="1" hangingPunct="1"/>
            <a:endParaRPr lang="en-US" sz="2400" dirty="0" smtClean="0">
              <a:latin typeface="Garamond" pitchFamily="18" charset="0"/>
            </a:endParaRPr>
          </a:p>
          <a:p>
            <a:r>
              <a:rPr lang="en-US" sz="2400" dirty="0" smtClean="0">
                <a:latin typeface="Garamond" pitchFamily="18" charset="0"/>
              </a:rPr>
              <a:t>Where appropriate, supporting documentation may be referenced by a page and paragraph number.</a:t>
            </a:r>
          </a:p>
          <a:p>
            <a:pPr marL="0" indent="0">
              <a:buNone/>
            </a:pPr>
            <a:endParaRPr lang="en-US" sz="2400" dirty="0" smtClean="0">
              <a:latin typeface="Garamond" pitchFamily="18" charset="0"/>
            </a:endParaRPr>
          </a:p>
          <a:p>
            <a:pPr>
              <a:buFontTx/>
              <a:buNone/>
            </a:pPr>
            <a:endParaRPr lang="en-US" sz="2400" dirty="0" smtClean="0">
              <a:latin typeface="Garamond" pitchFamily="18" charset="0"/>
            </a:endParaRPr>
          </a:p>
          <a:p>
            <a:pPr eaLnBrk="1" hangingPunct="1">
              <a:buFontTx/>
              <a:buNone/>
            </a:pPr>
            <a:endParaRPr lang="en-US" sz="2400" dirty="0" smtClean="0">
              <a:latin typeface="Garamond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IDOA-logobluecenter.gif"/>
          <p:cNvPicPr>
            <a:picLocks noChangeAspect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7467600" y="5334000"/>
            <a:ext cx="1300163" cy="14144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TextBox 4"/>
          <p:cNvSpPr txBox="1"/>
          <p:nvPr/>
        </p:nvSpPr>
        <p:spPr>
          <a:xfrm>
            <a:off x="2438400" y="6172200"/>
            <a:ext cx="4876800" cy="400110"/>
          </a:xfrm>
          <a:prstGeom prst="rect">
            <a:avLst/>
          </a:prstGeom>
          <a:noFill/>
        </p:spPr>
        <p:txBody>
          <a:bodyPr>
            <a:spAutoFit/>
            <a:scene3d>
              <a:camera prst="orthographicFront"/>
              <a:lightRig rig="threePt" dir="t"/>
            </a:scene3d>
            <a:sp3d extrusionH="19050" contourW="12700">
              <a:bevelT w="38100" h="38100"/>
              <a:contourClr>
                <a:schemeClr val="tx2"/>
              </a:contourClr>
            </a:sp3d>
          </a:bodyPr>
          <a:lstStyle/>
          <a:p>
            <a:pPr algn="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000" b="1" i="1" dirty="0">
                <a:solidFill>
                  <a:srgbClr val="FFC000"/>
                </a:solidFill>
                <a:effectLst>
                  <a:innerShdw blurRad="330200">
                    <a:schemeClr val="tx2">
                      <a:alpha val="55000"/>
                    </a:schemeClr>
                  </a:innerShdw>
                </a:effectLst>
                <a:latin typeface="Garamond" pitchFamily="18" charset="0"/>
              </a:rPr>
              <a:t>Indiana Department of Administration</a:t>
            </a:r>
          </a:p>
        </p:txBody>
      </p:sp>
      <p:sp>
        <p:nvSpPr>
          <p:cNvPr id="14" name="Rectangle 3"/>
          <p:cNvSpPr>
            <a:spLocks noGrp="1" noChangeArrowheads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>
              <a:defRPr/>
            </a:pPr>
            <a:r>
              <a:rPr lang="en-US" sz="2400" dirty="0">
                <a:latin typeface="Garamond" panose="02020404030301010803" pitchFamily="18" charset="0"/>
              </a:rPr>
              <a:t>Cost scores will </a:t>
            </a:r>
            <a:r>
              <a:rPr lang="en-US" sz="2400" dirty="0" smtClean="0">
                <a:latin typeface="Garamond" panose="02020404030301010803" pitchFamily="18" charset="0"/>
              </a:rPr>
              <a:t>be </a:t>
            </a:r>
            <a:r>
              <a:rPr lang="en-US" sz="2400" dirty="0">
                <a:latin typeface="Garamond" panose="02020404030301010803" pitchFamily="18" charset="0"/>
              </a:rPr>
              <a:t>normalized to one another, based on the lowest cost proposal evaluated. The lowest cost proposal receives a total of </a:t>
            </a:r>
            <a:r>
              <a:rPr lang="en-US" sz="2400" dirty="0" smtClean="0">
                <a:latin typeface="Garamond" panose="02020404030301010803" pitchFamily="18" charset="0"/>
              </a:rPr>
              <a:t>35 points</a:t>
            </a:r>
            <a:r>
              <a:rPr lang="en-US" sz="2400" dirty="0">
                <a:latin typeface="Garamond" panose="02020404030301010803" pitchFamily="18" charset="0"/>
              </a:rPr>
              <a:t>. The normalization formula is as </a:t>
            </a:r>
            <a:r>
              <a:rPr lang="en-US" sz="2400" dirty="0" smtClean="0">
                <a:latin typeface="Garamond" panose="02020404030301010803" pitchFamily="18" charset="0"/>
              </a:rPr>
              <a:t>follows:</a:t>
            </a:r>
          </a:p>
          <a:p>
            <a:pPr lvl="1">
              <a:defRPr/>
            </a:pPr>
            <a:r>
              <a:rPr lang="en-US" sz="1600" i="1" dirty="0" smtClean="0">
                <a:latin typeface="Garamond" panose="02020404030301010803" pitchFamily="18" charset="0"/>
              </a:rPr>
              <a:t>Respondent’s </a:t>
            </a:r>
            <a:r>
              <a:rPr lang="en-US" sz="1600" i="1" dirty="0">
                <a:latin typeface="Garamond" panose="02020404030301010803" pitchFamily="18" charset="0"/>
              </a:rPr>
              <a:t>Cost Score = (Lowest Cost Proposal / Total Cost of Proposal) X </a:t>
            </a:r>
            <a:r>
              <a:rPr lang="en-US" sz="1600" i="1" dirty="0" smtClean="0">
                <a:latin typeface="Garamond" panose="02020404030301010803" pitchFamily="18" charset="0"/>
              </a:rPr>
              <a:t>35</a:t>
            </a:r>
            <a:endParaRPr lang="en-US" sz="2400" dirty="0">
              <a:latin typeface="Garamond" panose="02020404030301010803" pitchFamily="18" charset="0"/>
            </a:endParaRPr>
          </a:p>
          <a:p>
            <a:pPr>
              <a:defRPr/>
            </a:pPr>
            <a:endParaRPr lang="en-US" sz="2400" dirty="0" smtClean="0">
              <a:latin typeface="Garamond" panose="02020404030301010803" pitchFamily="18" charset="0"/>
            </a:endParaRPr>
          </a:p>
          <a:p>
            <a:pPr>
              <a:defRPr/>
            </a:pPr>
            <a:r>
              <a:rPr lang="en-US" sz="2400" dirty="0" smtClean="0">
                <a:latin typeface="Garamond" panose="02020404030301010803" pitchFamily="18" charset="0"/>
              </a:rPr>
              <a:t>Cost </a:t>
            </a:r>
            <a:r>
              <a:rPr lang="en-US" sz="2400" dirty="0" smtClean="0">
                <a:latin typeface="Garamond" panose="02020404030301010803" pitchFamily="18" charset="0"/>
              </a:rPr>
              <a:t>evaluated by each region. Please fill in all green boxes in the cost proposal. </a:t>
            </a:r>
          </a:p>
          <a:p>
            <a:pPr lvl="1">
              <a:defRPr/>
            </a:pPr>
            <a:r>
              <a:rPr lang="en-US" sz="2000" dirty="0" smtClean="0">
                <a:latin typeface="Garamond" panose="02020404030301010803" pitchFamily="18" charset="0"/>
              </a:rPr>
              <a:t>Respondents are required to submit a proposal for both armed </a:t>
            </a:r>
            <a:r>
              <a:rPr lang="en-US" sz="2000" dirty="0" smtClean="0">
                <a:latin typeface="Garamond" panose="02020404030301010803" pitchFamily="18" charset="0"/>
              </a:rPr>
              <a:t>and unarmed services in a region.</a:t>
            </a:r>
            <a:endParaRPr lang="en-US" sz="2400" dirty="0" smtClean="0">
              <a:latin typeface="Garamond" panose="02020404030301010803" pitchFamily="18" charset="0"/>
            </a:endParaRPr>
          </a:p>
          <a:p>
            <a:pPr marL="0" indent="0" algn="ctr">
              <a:buNone/>
              <a:defRPr/>
            </a:pPr>
            <a:endParaRPr lang="en-US" sz="2000" i="1" dirty="0" smtClean="0">
              <a:latin typeface="Garamond" panose="02020404030301010803" pitchFamily="18" charset="0"/>
            </a:endParaRPr>
          </a:p>
        </p:txBody>
      </p:sp>
      <p:sp>
        <p:nvSpPr>
          <p:cNvPr id="6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>
                <a:latin typeface="Garamond" pitchFamily="18" charset="0"/>
              </a:rPr>
              <a:t>Cost Proposal</a:t>
            </a:r>
            <a:br>
              <a:rPr lang="en-US" b="1" dirty="0" smtClean="0">
                <a:latin typeface="Garamond" pitchFamily="18" charset="0"/>
              </a:rPr>
            </a:br>
            <a:r>
              <a:rPr lang="en-US" sz="2400" dirty="0" smtClean="0">
                <a:latin typeface="Garamond" pitchFamily="18" charset="0"/>
              </a:rPr>
              <a:t>(Attachment D)</a:t>
            </a:r>
            <a:endParaRPr lang="en-US" dirty="0" smtClean="0">
              <a:latin typeface="Garamond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IDOA-logobluecenter.gif"/>
          <p:cNvPicPr>
            <a:picLocks noChangeAspect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7467600" y="5334000"/>
            <a:ext cx="1300163" cy="14144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TextBox 4"/>
          <p:cNvSpPr txBox="1"/>
          <p:nvPr/>
        </p:nvSpPr>
        <p:spPr>
          <a:xfrm>
            <a:off x="2438400" y="6172200"/>
            <a:ext cx="4876800" cy="400110"/>
          </a:xfrm>
          <a:prstGeom prst="rect">
            <a:avLst/>
          </a:prstGeom>
          <a:noFill/>
        </p:spPr>
        <p:txBody>
          <a:bodyPr>
            <a:spAutoFit/>
            <a:scene3d>
              <a:camera prst="orthographicFront"/>
              <a:lightRig rig="threePt" dir="t"/>
            </a:scene3d>
            <a:sp3d extrusionH="19050" contourW="12700">
              <a:bevelT w="38100" h="38100"/>
              <a:contourClr>
                <a:schemeClr val="tx2"/>
              </a:contourClr>
            </a:sp3d>
          </a:bodyPr>
          <a:lstStyle/>
          <a:p>
            <a:pPr algn="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000" b="1" i="1" dirty="0">
                <a:solidFill>
                  <a:srgbClr val="FFC000"/>
                </a:solidFill>
                <a:effectLst>
                  <a:innerShdw blurRad="330200">
                    <a:schemeClr val="tx2">
                      <a:alpha val="55000"/>
                    </a:schemeClr>
                  </a:innerShdw>
                </a:effectLst>
                <a:latin typeface="Garamond" pitchFamily="18" charset="0"/>
              </a:rPr>
              <a:t>Indiana Department of Administration</a:t>
            </a:r>
          </a:p>
        </p:txBody>
      </p:sp>
      <p:sp>
        <p:nvSpPr>
          <p:cNvPr id="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b="1" dirty="0" smtClean="0">
                <a:latin typeface="Garamond" pitchFamily="18" charset="0"/>
              </a:rPr>
              <a:t>Proposal Preparation</a:t>
            </a:r>
          </a:p>
        </p:txBody>
      </p:sp>
      <p:sp>
        <p:nvSpPr>
          <p:cNvPr id="7" name="Rectangle 3"/>
          <p:cNvSpPr>
            <a:spLocks noGrp="1" noChangeArrowheads="1"/>
          </p:cNvSpPr>
          <p:nvPr>
            <p:ph idx="1"/>
          </p:nvPr>
        </p:nvSpPr>
        <p:spPr/>
        <p:txBody>
          <a:bodyPr>
            <a:normAutofit fontScale="85000" lnSpcReduction="10000"/>
          </a:bodyPr>
          <a:lstStyle/>
          <a:p>
            <a:pPr eaLnBrk="1" hangingPunct="1"/>
            <a:r>
              <a:rPr lang="en-US" sz="2800" dirty="0" smtClean="0">
                <a:latin typeface="Garamond" pitchFamily="18" charset="0"/>
              </a:rPr>
              <a:t>Buy Indiana, Business Proposal (2.3.14)</a:t>
            </a:r>
            <a:r>
              <a:rPr lang="en-US" sz="2400" dirty="0" smtClean="0">
                <a:latin typeface="Garamond" panose="02020404030301010803" pitchFamily="18" charset="0"/>
              </a:rPr>
              <a:t>.</a:t>
            </a:r>
          </a:p>
          <a:p>
            <a:pPr lvl="1"/>
            <a:r>
              <a:rPr lang="en-US" sz="2400" dirty="0">
                <a:latin typeface="Garamond" panose="02020404030301010803" pitchFamily="18" charset="0"/>
              </a:rPr>
              <a:t>Status shall be finalized by proposal due date</a:t>
            </a:r>
          </a:p>
          <a:p>
            <a:pPr lvl="1"/>
            <a:r>
              <a:rPr lang="en-US" sz="2400" dirty="0">
                <a:latin typeface="Garamond" panose="02020404030301010803" pitchFamily="18" charset="0"/>
              </a:rPr>
              <a:t>5 definitions, details provided in Business Proposal</a:t>
            </a:r>
          </a:p>
          <a:p>
            <a:pPr lvl="1"/>
            <a:r>
              <a:rPr lang="en-US" sz="2400" b="1" dirty="0">
                <a:latin typeface="Garamond" panose="02020404030301010803" pitchFamily="18" charset="0"/>
              </a:rPr>
              <a:t>Email confirmation included in proposal from </a:t>
            </a:r>
            <a:r>
              <a:rPr lang="en-US" sz="2400" b="1" u="sng" dirty="0">
                <a:latin typeface="Garamond" panose="02020404030301010803" pitchFamily="18" charset="0"/>
                <a:hlinkClick r:id="rId3"/>
              </a:rPr>
              <a:t>buyindianainvest@idoa.in.gov</a:t>
            </a:r>
            <a:r>
              <a:rPr lang="en-US" sz="2400" b="1" u="sng" dirty="0">
                <a:latin typeface="Garamond" panose="02020404030301010803" pitchFamily="18" charset="0"/>
              </a:rPr>
              <a:t> </a:t>
            </a:r>
            <a:r>
              <a:rPr lang="en-US" sz="2400" b="1" dirty="0">
                <a:latin typeface="Garamond" panose="02020404030301010803" pitchFamily="18" charset="0"/>
              </a:rPr>
              <a:t>(See section 2.7)</a:t>
            </a:r>
          </a:p>
          <a:p>
            <a:pPr lvl="2"/>
            <a:r>
              <a:rPr lang="en-US" sz="2000" b="1" u="sng" dirty="0">
                <a:latin typeface="Garamond" pitchFamily="18" charset="0"/>
              </a:rPr>
              <a:t>This is required for any of the 5 </a:t>
            </a:r>
            <a:r>
              <a:rPr lang="en-US" sz="2000" b="1" u="sng" dirty="0" smtClean="0">
                <a:latin typeface="Garamond" pitchFamily="18" charset="0"/>
              </a:rPr>
              <a:t>criteria</a:t>
            </a:r>
            <a:r>
              <a:rPr lang="en-US" sz="2400" dirty="0" smtClean="0">
                <a:latin typeface="Garamond" panose="02020404030301010803" pitchFamily="18" charset="0"/>
              </a:rPr>
              <a:t> </a:t>
            </a:r>
          </a:p>
          <a:p>
            <a:pPr eaLnBrk="1" hangingPunct="1"/>
            <a:r>
              <a:rPr lang="en-US" sz="2800" dirty="0" smtClean="0">
                <a:latin typeface="Garamond" pitchFamily="18" charset="0"/>
              </a:rPr>
              <a:t>Indiana Economic Impact, Attachment C</a:t>
            </a:r>
          </a:p>
          <a:p>
            <a:pPr lvl="1" eaLnBrk="1" hangingPunct="1"/>
            <a:r>
              <a:rPr lang="en-US" sz="2400" dirty="0" smtClean="0">
                <a:latin typeface="Garamond" pitchFamily="18" charset="0"/>
              </a:rPr>
              <a:t>Definition of FTE (Full-Time Equivalent)</a:t>
            </a:r>
          </a:p>
          <a:p>
            <a:pPr lvl="1" eaLnBrk="1" hangingPunct="1">
              <a:lnSpc>
                <a:spcPct val="125000"/>
              </a:lnSpc>
            </a:pPr>
            <a:r>
              <a:rPr lang="en-US" sz="2000" dirty="0" smtClean="0">
                <a:latin typeface="Garamond" pitchFamily="18" charset="0"/>
              </a:rPr>
              <a:t>Example:  If a Respondent has 5 full time employees and is bidding on its 5</a:t>
            </a:r>
            <a:r>
              <a:rPr lang="en-US" sz="2000" baseline="30000" dirty="0" smtClean="0">
                <a:latin typeface="Garamond" pitchFamily="18" charset="0"/>
              </a:rPr>
              <a:t>th</a:t>
            </a:r>
            <a:r>
              <a:rPr lang="en-US" sz="2000" dirty="0" smtClean="0">
                <a:latin typeface="Garamond" pitchFamily="18" charset="0"/>
              </a:rPr>
              <a:t> contract, and all contracts get an equal amount of commitment from the employees then each employee commits 20% of his or her time to the new contract:</a:t>
            </a:r>
          </a:p>
          <a:p>
            <a:pPr lvl="2" eaLnBrk="1" hangingPunct="1">
              <a:lnSpc>
                <a:spcPct val="125000"/>
              </a:lnSpc>
            </a:pPr>
            <a:r>
              <a:rPr lang="en-US" sz="1600" dirty="0" smtClean="0">
                <a:latin typeface="Garamond" pitchFamily="18" charset="0"/>
              </a:rPr>
              <a:t> 0.2 x 5 employees= 1 FTE.</a:t>
            </a:r>
          </a:p>
          <a:p>
            <a:pPr lvl="1"/>
            <a:r>
              <a:rPr lang="en-US" sz="2400" dirty="0">
                <a:latin typeface="Garamond" panose="02020404030301010803" pitchFamily="18" charset="0"/>
              </a:rPr>
              <a:t>While </a:t>
            </a:r>
            <a:r>
              <a:rPr lang="en-US" sz="2400" dirty="0" smtClean="0">
                <a:latin typeface="Garamond" panose="02020404030301010803" pitchFamily="18" charset="0"/>
              </a:rPr>
              <a:t>IEI is </a:t>
            </a:r>
            <a:r>
              <a:rPr lang="en-US" sz="2400" dirty="0">
                <a:latin typeface="Garamond" panose="02020404030301010803" pitchFamily="18" charset="0"/>
              </a:rPr>
              <a:t>not part of scoring, this form is required. </a:t>
            </a:r>
            <a:r>
              <a:rPr lang="en-US" sz="2400" dirty="0"/>
              <a:t>	</a:t>
            </a:r>
          </a:p>
          <a:p>
            <a:pPr marL="457200" lvl="1" indent="0" eaLnBrk="1" hangingPunct="1">
              <a:buNone/>
            </a:pPr>
            <a:endParaRPr lang="en-US" sz="2400" dirty="0" smtClean="0">
              <a:latin typeface="Garamond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IDOA-logobluecenter.gif"/>
          <p:cNvPicPr>
            <a:picLocks noChangeAspect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7467600" y="5334000"/>
            <a:ext cx="1300163" cy="14144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TextBox 4"/>
          <p:cNvSpPr txBox="1"/>
          <p:nvPr/>
        </p:nvSpPr>
        <p:spPr>
          <a:xfrm>
            <a:off x="2438400" y="6172200"/>
            <a:ext cx="4876800" cy="400110"/>
          </a:xfrm>
          <a:prstGeom prst="rect">
            <a:avLst/>
          </a:prstGeom>
          <a:noFill/>
        </p:spPr>
        <p:txBody>
          <a:bodyPr>
            <a:spAutoFit/>
            <a:scene3d>
              <a:camera prst="orthographicFront"/>
              <a:lightRig rig="threePt" dir="t"/>
            </a:scene3d>
            <a:sp3d extrusionH="19050" contourW="12700">
              <a:bevelT w="38100" h="38100"/>
              <a:contourClr>
                <a:schemeClr val="tx2"/>
              </a:contourClr>
            </a:sp3d>
          </a:bodyPr>
          <a:lstStyle/>
          <a:p>
            <a:pPr algn="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000" b="1" i="1" dirty="0">
                <a:solidFill>
                  <a:srgbClr val="FFC000"/>
                </a:solidFill>
                <a:effectLst>
                  <a:innerShdw blurRad="330200">
                    <a:schemeClr val="tx2">
                      <a:alpha val="55000"/>
                    </a:schemeClr>
                  </a:innerShdw>
                </a:effectLst>
                <a:latin typeface="Garamond" pitchFamily="18" charset="0"/>
              </a:rPr>
              <a:t>Indiana Department of Administration</a:t>
            </a:r>
          </a:p>
        </p:txBody>
      </p:sp>
      <p:sp>
        <p:nvSpPr>
          <p:cNvPr id="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b="1" dirty="0" smtClean="0">
                <a:latin typeface="Garamond" pitchFamily="18" charset="0"/>
              </a:rPr>
              <a:t>Proposal Preparation</a:t>
            </a:r>
          </a:p>
        </p:txBody>
      </p:sp>
      <p:sp>
        <p:nvSpPr>
          <p:cNvPr id="7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en-US" sz="2800" dirty="0" smtClean="0">
                <a:latin typeface="Garamond" pitchFamily="18" charset="0"/>
              </a:rPr>
              <a:t>Attachment </a:t>
            </a:r>
            <a:r>
              <a:rPr lang="en-US" sz="2800" dirty="0" smtClean="0">
                <a:latin typeface="Garamond" pitchFamily="18" charset="0"/>
              </a:rPr>
              <a:t>C and D (IEI and Cost </a:t>
            </a:r>
            <a:r>
              <a:rPr lang="en-US" sz="2800" dirty="0" smtClean="0">
                <a:latin typeface="Garamond" pitchFamily="18" charset="0"/>
              </a:rPr>
              <a:t>Proposal</a:t>
            </a:r>
            <a:r>
              <a:rPr lang="en-US" sz="2800" dirty="0">
                <a:latin typeface="Garamond" pitchFamily="18" charset="0"/>
              </a:rPr>
              <a:t>)</a:t>
            </a:r>
            <a:r>
              <a:rPr lang="en-US" sz="2800" dirty="0" smtClean="0">
                <a:solidFill>
                  <a:srgbClr val="FF0000"/>
                </a:solidFill>
                <a:latin typeface="Garamond" pitchFamily="18" charset="0"/>
              </a:rPr>
              <a:t> </a:t>
            </a:r>
            <a:r>
              <a:rPr lang="en-US" sz="2800" dirty="0" smtClean="0">
                <a:latin typeface="Garamond" pitchFamily="18" charset="0"/>
              </a:rPr>
              <a:t>must be returned in Excel</a:t>
            </a:r>
          </a:p>
          <a:p>
            <a:pPr eaLnBrk="1" hangingPunct="1"/>
            <a:r>
              <a:rPr lang="en-US" sz="2800" dirty="0" smtClean="0">
                <a:latin typeface="Garamond" pitchFamily="18" charset="0"/>
              </a:rPr>
              <a:t>Use the templates provided for all answers</a:t>
            </a:r>
          </a:p>
          <a:p>
            <a:pPr eaLnBrk="1" hangingPunct="1"/>
            <a:r>
              <a:rPr lang="en-US" sz="2800" dirty="0" smtClean="0">
                <a:latin typeface="Garamond" pitchFamily="18" charset="0"/>
              </a:rPr>
              <a:t>Do not alter templates</a:t>
            </a:r>
          </a:p>
          <a:p>
            <a:pPr eaLnBrk="1" hangingPunct="1"/>
            <a:r>
              <a:rPr lang="en-US" sz="2800" dirty="0" smtClean="0">
                <a:latin typeface="Garamond" pitchFamily="18" charset="0"/>
              </a:rPr>
              <a:t>Submit all questions using template provided</a:t>
            </a:r>
          </a:p>
          <a:p>
            <a:pPr eaLnBrk="1" hangingPunct="1">
              <a:buFontTx/>
              <a:buNone/>
            </a:pPr>
            <a:r>
              <a:rPr lang="en-US" sz="2800" dirty="0" smtClean="0">
                <a:latin typeface="Garamond" pitchFamily="18" charset="0"/>
              </a:rPr>
              <a:t>	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IDOA-logobluecenter.gif"/>
          <p:cNvPicPr>
            <a:picLocks noChangeAspect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7467600" y="5334000"/>
            <a:ext cx="1300163" cy="14144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TextBox 4"/>
          <p:cNvSpPr txBox="1"/>
          <p:nvPr/>
        </p:nvSpPr>
        <p:spPr>
          <a:xfrm>
            <a:off x="2438400" y="6172200"/>
            <a:ext cx="4876800" cy="400110"/>
          </a:xfrm>
          <a:prstGeom prst="rect">
            <a:avLst/>
          </a:prstGeom>
          <a:noFill/>
        </p:spPr>
        <p:txBody>
          <a:bodyPr>
            <a:spAutoFit/>
            <a:scene3d>
              <a:camera prst="orthographicFront"/>
              <a:lightRig rig="threePt" dir="t"/>
            </a:scene3d>
            <a:sp3d extrusionH="19050" contourW="12700">
              <a:bevelT w="38100" h="38100"/>
              <a:contourClr>
                <a:schemeClr val="tx2"/>
              </a:contourClr>
            </a:sp3d>
          </a:bodyPr>
          <a:lstStyle/>
          <a:p>
            <a:pPr algn="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000" b="1" i="1" dirty="0">
                <a:solidFill>
                  <a:srgbClr val="FFC000"/>
                </a:solidFill>
                <a:effectLst>
                  <a:innerShdw blurRad="330200">
                    <a:schemeClr val="tx2">
                      <a:alpha val="55000"/>
                    </a:schemeClr>
                  </a:innerShdw>
                </a:effectLst>
                <a:latin typeface="Garamond" pitchFamily="18" charset="0"/>
              </a:rPr>
              <a:t>Indiana Department of Administration</a:t>
            </a:r>
          </a:p>
        </p:txBody>
      </p:sp>
      <p:sp>
        <p:nvSpPr>
          <p:cNvPr id="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b="1" dirty="0" smtClean="0">
                <a:latin typeface="Garamond" pitchFamily="18" charset="0"/>
              </a:rPr>
              <a:t>Proposal Evaluation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2438400" y="1447800"/>
            <a:ext cx="41910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 i="1" dirty="0" smtClean="0">
                <a:latin typeface="Garamond" pitchFamily="18" charset="0"/>
              </a:rPr>
              <a:t>Summary of Evaluation Criteria:</a:t>
            </a:r>
          </a:p>
        </p:txBody>
      </p:sp>
      <p:graphicFrame>
        <p:nvGraphicFramePr>
          <p:cNvPr id="3" name="Table 2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428100020"/>
              </p:ext>
            </p:extLst>
          </p:nvPr>
        </p:nvGraphicFramePr>
        <p:xfrm>
          <a:off x="509408" y="1847294"/>
          <a:ext cx="8229600" cy="3119445"/>
        </p:xfrm>
        <a:graphic>
          <a:graphicData uri="http://schemas.openxmlformats.org/drawingml/2006/table">
            <a:tbl>
              <a:tblPr/>
              <a:tblGrid>
                <a:gridCol w="4953740"/>
                <a:gridCol w="3275860"/>
              </a:tblGrid>
              <a:tr h="262734"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200" b="1" dirty="0">
                          <a:latin typeface="Garamond"/>
                          <a:ea typeface="Times New Roman"/>
                          <a:cs typeface="Calibri"/>
                        </a:rPr>
                        <a:t>Criteria</a:t>
                      </a:r>
                      <a:endParaRPr lang="en-US" sz="1200" dirty="0">
                        <a:latin typeface="Courier"/>
                        <a:ea typeface="Times New Roman"/>
                        <a:cs typeface="Times New Roman"/>
                      </a:endParaRPr>
                    </a:p>
                  </a:txBody>
                  <a:tcPr marL="44824" marR="44824" marT="44824" marB="44824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200" b="1" dirty="0">
                          <a:latin typeface="Garamond"/>
                          <a:ea typeface="Times New Roman"/>
                          <a:cs typeface="Calibri"/>
                        </a:rPr>
                        <a:t>Points</a:t>
                      </a:r>
                      <a:endParaRPr lang="en-US" sz="1200" dirty="0">
                        <a:latin typeface="Courier"/>
                        <a:ea typeface="Times New Roman"/>
                        <a:cs typeface="Times New Roman"/>
                      </a:endParaRPr>
                    </a:p>
                  </a:txBody>
                  <a:tcPr marL="44824" marR="44824" marT="44824" marB="44824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9D9D9"/>
                    </a:solidFill>
                  </a:tcPr>
                </a:tc>
              </a:tr>
              <a:tr h="262734">
                <a:tc>
                  <a:txBody>
                    <a:bodyPr/>
                    <a:lstStyle/>
                    <a:p>
                      <a:pPr marL="0" marR="0" lvl="0" indent="0">
                        <a:spcBef>
                          <a:spcPts val="0"/>
                        </a:spcBef>
                        <a:spcAft>
                          <a:spcPts val="0"/>
                        </a:spcAft>
                        <a:buFontTx/>
                        <a:buNone/>
                      </a:pPr>
                      <a:r>
                        <a:rPr lang="en-US" sz="1200" spc="-10" dirty="0" smtClean="0">
                          <a:latin typeface="Garamond"/>
                          <a:ea typeface="Times New Roman"/>
                          <a:cs typeface="Calibri"/>
                        </a:rPr>
                        <a:t>1. Adherence </a:t>
                      </a:r>
                      <a:r>
                        <a:rPr lang="en-US" sz="1200" spc="-10" dirty="0">
                          <a:latin typeface="Garamond"/>
                          <a:ea typeface="Times New Roman"/>
                          <a:cs typeface="Calibri"/>
                        </a:rPr>
                        <a:t>to Mandatory Requirements</a:t>
                      </a:r>
                      <a:endParaRPr lang="en-US" sz="1200" dirty="0">
                        <a:latin typeface="Courier"/>
                        <a:ea typeface="Times New Roman"/>
                        <a:cs typeface="Times New Roman"/>
                      </a:endParaRPr>
                    </a:p>
                  </a:txBody>
                  <a:tcPr marL="44824" marR="44824" marT="44824" marB="44824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FontTx/>
                        <a:buNone/>
                      </a:pPr>
                      <a:r>
                        <a:rPr lang="en-US" sz="1200" dirty="0">
                          <a:latin typeface="Garamond"/>
                          <a:ea typeface="Times New Roman"/>
                          <a:cs typeface="Calibri"/>
                        </a:rPr>
                        <a:t>Pass/Fail</a:t>
                      </a:r>
                      <a:endParaRPr lang="en-US" sz="1200" dirty="0">
                        <a:latin typeface="Courier"/>
                        <a:ea typeface="Times New Roman"/>
                        <a:cs typeface="Times New Roman"/>
                      </a:endParaRPr>
                    </a:p>
                  </a:txBody>
                  <a:tcPr marL="44824" marR="44824" marT="44824" marB="44824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328733">
                <a:tc>
                  <a:txBody>
                    <a:bodyPr/>
                    <a:lstStyle/>
                    <a:p>
                      <a:pPr marL="0" marR="0" lvl="0" indent="0">
                        <a:spcBef>
                          <a:spcPts val="0"/>
                        </a:spcBef>
                        <a:spcAft>
                          <a:spcPts val="0"/>
                        </a:spcAft>
                        <a:buFontTx/>
                        <a:buNone/>
                      </a:pPr>
                      <a:r>
                        <a:rPr lang="en-US" sz="1200" dirty="0" smtClean="0">
                          <a:latin typeface="Garamond"/>
                          <a:ea typeface="Times New Roman"/>
                          <a:cs typeface="Calibri"/>
                        </a:rPr>
                        <a:t>2. Management </a:t>
                      </a:r>
                      <a:r>
                        <a:rPr lang="en-US" sz="1200" dirty="0">
                          <a:latin typeface="Garamond"/>
                          <a:ea typeface="Times New Roman"/>
                          <a:cs typeface="Calibri"/>
                        </a:rPr>
                        <a:t>Assessment/Quality (Business and Technical Proposal)</a:t>
                      </a:r>
                      <a:endParaRPr lang="en-US" sz="1200" dirty="0">
                        <a:latin typeface="Courier"/>
                        <a:ea typeface="Times New Roman"/>
                        <a:cs typeface="Times New Roman"/>
                      </a:endParaRPr>
                    </a:p>
                  </a:txBody>
                  <a:tcPr marL="44824" marR="44824" marT="44824" marB="44824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FontTx/>
                        <a:buNone/>
                      </a:pPr>
                      <a:r>
                        <a:rPr lang="en-US" sz="1200" kern="1200" dirty="0" smtClean="0">
                          <a:solidFill>
                            <a:schemeClr val="tx1"/>
                          </a:solidFill>
                          <a:latin typeface="Garamond"/>
                          <a:ea typeface="Times New Roman"/>
                          <a:cs typeface="Calibri"/>
                        </a:rPr>
                        <a:t>45 available points </a:t>
                      </a:r>
                      <a:endParaRPr lang="en-US" sz="1200" kern="1200" dirty="0">
                        <a:solidFill>
                          <a:schemeClr val="tx1"/>
                        </a:solidFill>
                        <a:latin typeface="Garamond"/>
                        <a:ea typeface="Times New Roman"/>
                        <a:cs typeface="Calibri"/>
                      </a:endParaRPr>
                    </a:p>
                  </a:txBody>
                  <a:tcPr marL="44824" marR="44824" marT="44824" marB="44824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547887">
                <a:tc>
                  <a:txBody>
                    <a:bodyPr/>
                    <a:lstStyle/>
                    <a:p>
                      <a:pPr marL="0" marR="0" lvl="0" indent="0">
                        <a:spcBef>
                          <a:spcPts val="0"/>
                        </a:spcBef>
                        <a:spcAft>
                          <a:spcPts val="0"/>
                        </a:spcAft>
                        <a:buFontTx/>
                        <a:buNone/>
                      </a:pPr>
                      <a:r>
                        <a:rPr lang="en-US" sz="1200" dirty="0" smtClean="0">
                          <a:latin typeface="Garamond"/>
                          <a:ea typeface="Times New Roman"/>
                          <a:cs typeface="Calibri"/>
                        </a:rPr>
                        <a:t>3. Cost </a:t>
                      </a:r>
                      <a:r>
                        <a:rPr lang="en-US" sz="1200" dirty="0">
                          <a:latin typeface="Garamond"/>
                          <a:ea typeface="Times New Roman"/>
                          <a:cs typeface="Calibri"/>
                        </a:rPr>
                        <a:t>(Cost Proposal)</a:t>
                      </a:r>
                      <a:endParaRPr lang="en-US" sz="1200" dirty="0">
                        <a:latin typeface="Courier"/>
                        <a:ea typeface="Times New Roman"/>
                        <a:cs typeface="Times New Roman"/>
                      </a:endParaRPr>
                    </a:p>
                  </a:txBody>
                  <a:tcPr marL="44824" marR="44824" marT="44824" marB="44824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FontTx/>
                        <a:buNone/>
                      </a:pPr>
                      <a:r>
                        <a:rPr lang="en-US" sz="1200" kern="1200" dirty="0" smtClean="0">
                          <a:solidFill>
                            <a:schemeClr val="tx1"/>
                          </a:solidFill>
                          <a:latin typeface="Garamond"/>
                          <a:ea typeface="Times New Roman"/>
                          <a:cs typeface="Calibri"/>
                        </a:rPr>
                        <a:t>35 available points</a:t>
                      </a:r>
                      <a:endParaRPr lang="en-US" sz="1200" kern="1200" dirty="0">
                        <a:solidFill>
                          <a:schemeClr val="tx1"/>
                        </a:solidFill>
                        <a:latin typeface="Garamond"/>
                        <a:ea typeface="Times New Roman"/>
                        <a:cs typeface="Calibri"/>
                      </a:endParaRPr>
                    </a:p>
                  </a:txBody>
                  <a:tcPr marL="44824" marR="44824" marT="44824" marB="44824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62734">
                <a:tc>
                  <a:txBody>
                    <a:bodyPr/>
                    <a:lstStyle/>
                    <a:p>
                      <a:pPr marL="0" marR="0" lvl="0" indent="0">
                        <a:spcBef>
                          <a:spcPts val="0"/>
                        </a:spcBef>
                        <a:spcAft>
                          <a:spcPts val="0"/>
                        </a:spcAft>
                        <a:buFontTx/>
                        <a:buNone/>
                      </a:pPr>
                      <a:r>
                        <a:rPr lang="en-US" sz="1200" dirty="0" smtClean="0">
                          <a:latin typeface="Garamond"/>
                          <a:ea typeface="Times New Roman"/>
                          <a:cs typeface="Calibri"/>
                        </a:rPr>
                        <a:t>4. Buy </a:t>
                      </a:r>
                      <a:r>
                        <a:rPr lang="en-US" sz="1200" dirty="0">
                          <a:latin typeface="Garamond"/>
                          <a:ea typeface="Times New Roman"/>
                          <a:cs typeface="Calibri"/>
                        </a:rPr>
                        <a:t>Indiana</a:t>
                      </a:r>
                      <a:endParaRPr lang="en-US" sz="1200" dirty="0">
                        <a:latin typeface="Courier"/>
                        <a:ea typeface="Times New Roman"/>
                        <a:cs typeface="Times New Roman"/>
                      </a:endParaRPr>
                    </a:p>
                  </a:txBody>
                  <a:tcPr marL="44824" marR="44824" marT="44824" marB="44824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FontTx/>
                        <a:buNone/>
                      </a:pPr>
                      <a:r>
                        <a:rPr lang="en-US" sz="1200" dirty="0" smtClean="0">
                          <a:latin typeface="Garamond"/>
                          <a:ea typeface="Times New Roman"/>
                          <a:cs typeface="Calibri"/>
                        </a:rPr>
                        <a:t>5 points</a:t>
                      </a:r>
                      <a:endParaRPr lang="en-US" sz="1200" dirty="0">
                        <a:latin typeface="Courier"/>
                        <a:ea typeface="Times New Roman"/>
                        <a:cs typeface="Times New Roman"/>
                      </a:endParaRPr>
                    </a:p>
                  </a:txBody>
                  <a:tcPr marL="44824" marR="44824" marT="44824" marB="44824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328733">
                <a:tc>
                  <a:txBody>
                    <a:bodyPr/>
                    <a:lstStyle/>
                    <a:p>
                      <a:pPr marL="0" marR="0" lvl="0" indent="0">
                        <a:spcBef>
                          <a:spcPts val="0"/>
                        </a:spcBef>
                        <a:spcAft>
                          <a:spcPts val="0"/>
                        </a:spcAft>
                        <a:buFontTx/>
                        <a:buNone/>
                      </a:pPr>
                      <a:r>
                        <a:rPr lang="en-US" sz="1200" dirty="0" smtClean="0">
                          <a:latin typeface="Garamond"/>
                          <a:ea typeface="Times New Roman"/>
                          <a:cs typeface="Calibri"/>
                        </a:rPr>
                        <a:t>5. Minority </a:t>
                      </a:r>
                      <a:r>
                        <a:rPr lang="en-US" sz="1200" dirty="0">
                          <a:latin typeface="Garamond"/>
                          <a:ea typeface="Times New Roman"/>
                          <a:cs typeface="Calibri"/>
                        </a:rPr>
                        <a:t>Business Enterprise Subcontractor Commitment</a:t>
                      </a:r>
                      <a:endParaRPr lang="en-US" sz="1200" dirty="0">
                        <a:latin typeface="Courier"/>
                        <a:ea typeface="Times New Roman"/>
                        <a:cs typeface="Times New Roman"/>
                      </a:endParaRPr>
                    </a:p>
                  </a:txBody>
                  <a:tcPr marL="44824" marR="44824" marT="44824" marB="44824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FontTx/>
                        <a:buNone/>
                      </a:pPr>
                      <a:r>
                        <a:rPr lang="en-US" sz="1200" dirty="0">
                          <a:latin typeface="Garamond"/>
                          <a:ea typeface="Times New Roman"/>
                          <a:cs typeface="Calibri"/>
                        </a:rPr>
                        <a:t>5 ( 1 bonus point is available, see Section 3.2.6)</a:t>
                      </a:r>
                      <a:endParaRPr lang="en-US" sz="1200" dirty="0">
                        <a:latin typeface="Courier"/>
                        <a:ea typeface="Times New Roman"/>
                        <a:cs typeface="Times New Roman"/>
                      </a:endParaRPr>
                    </a:p>
                  </a:txBody>
                  <a:tcPr marL="44824" marR="44824" marT="44824" marB="44824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328733">
                <a:tc>
                  <a:txBody>
                    <a:bodyPr/>
                    <a:lstStyle/>
                    <a:p>
                      <a:pPr marL="0" marR="0" lvl="0" indent="0">
                        <a:spcBef>
                          <a:spcPts val="0"/>
                        </a:spcBef>
                        <a:spcAft>
                          <a:spcPts val="0"/>
                        </a:spcAft>
                        <a:buFontTx/>
                        <a:buNone/>
                      </a:pPr>
                      <a:r>
                        <a:rPr lang="en-US" sz="1200" dirty="0" smtClean="0">
                          <a:latin typeface="Garamond"/>
                          <a:ea typeface="Times New Roman"/>
                          <a:cs typeface="Calibri"/>
                        </a:rPr>
                        <a:t>6. Women </a:t>
                      </a:r>
                      <a:r>
                        <a:rPr lang="en-US" sz="1200" dirty="0">
                          <a:latin typeface="Garamond"/>
                          <a:ea typeface="Times New Roman"/>
                          <a:cs typeface="Calibri"/>
                        </a:rPr>
                        <a:t>Business Enterprise Subcontractor Commitment</a:t>
                      </a:r>
                      <a:endParaRPr lang="en-US" sz="1200" dirty="0">
                        <a:latin typeface="Courier"/>
                        <a:ea typeface="Times New Roman"/>
                        <a:cs typeface="Times New Roman"/>
                      </a:endParaRPr>
                    </a:p>
                  </a:txBody>
                  <a:tcPr marL="44824" marR="44824" marT="44824" marB="44824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FontTx/>
                        <a:buNone/>
                      </a:pPr>
                      <a:r>
                        <a:rPr lang="en-US" sz="1200" dirty="0">
                          <a:latin typeface="Garamond"/>
                          <a:ea typeface="Times New Roman"/>
                          <a:cs typeface="Calibri"/>
                        </a:rPr>
                        <a:t>5 ( 1 bonus point is available, see Section 3.2.6)</a:t>
                      </a:r>
                      <a:endParaRPr lang="en-US" sz="1200" dirty="0">
                        <a:latin typeface="Courier"/>
                        <a:ea typeface="Times New Roman"/>
                        <a:cs typeface="Times New Roman"/>
                      </a:endParaRPr>
                    </a:p>
                  </a:txBody>
                  <a:tcPr marL="44824" marR="44824" marT="44824" marB="44824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439042">
                <a:tc>
                  <a:txBody>
                    <a:bodyPr/>
                    <a:lstStyle/>
                    <a:p>
                      <a:pPr marL="0" marR="0" lvl="0" indent="0">
                        <a:spcBef>
                          <a:spcPts val="0"/>
                        </a:spcBef>
                        <a:spcAft>
                          <a:spcPts val="0"/>
                        </a:spcAft>
                        <a:buFontTx/>
                        <a:buNone/>
                      </a:pPr>
                      <a:r>
                        <a:rPr lang="en-US" sz="1200" dirty="0" smtClean="0">
                          <a:latin typeface="Garamond"/>
                          <a:ea typeface="Times New Roman"/>
                          <a:cs typeface="Calibri"/>
                        </a:rPr>
                        <a:t>7. Indiana Veteran</a:t>
                      </a:r>
                      <a:r>
                        <a:rPr lang="en-US" sz="1200" baseline="0" dirty="0" smtClean="0">
                          <a:latin typeface="Garamond"/>
                          <a:ea typeface="Times New Roman"/>
                          <a:cs typeface="Calibri"/>
                        </a:rPr>
                        <a:t> Owned Small Business Subcontractor Commitment</a:t>
                      </a:r>
                      <a:endParaRPr lang="en-US" sz="1200" dirty="0">
                        <a:latin typeface="Courier"/>
                        <a:ea typeface="Times New Roman"/>
                        <a:cs typeface="Times New Roman"/>
                      </a:endParaRPr>
                    </a:p>
                  </a:txBody>
                  <a:tcPr marL="44824" marR="44824" marT="44824" marB="44824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FontTx/>
                        <a:buNone/>
                      </a:pPr>
                      <a:r>
                        <a:rPr lang="en-US" sz="1200" dirty="0">
                          <a:latin typeface="Garamond"/>
                          <a:ea typeface="Times New Roman"/>
                          <a:cs typeface="Calibri"/>
                        </a:rPr>
                        <a:t>5 (1 bonus point is available, see Section 3.2.7)</a:t>
                      </a:r>
                      <a:endParaRPr lang="en-US" sz="1200" dirty="0">
                        <a:latin typeface="Courier"/>
                        <a:ea typeface="Times New Roman"/>
                        <a:cs typeface="Times New Roman"/>
                      </a:endParaRPr>
                    </a:p>
                  </a:txBody>
                  <a:tcPr marL="44824" marR="44824" marT="44824" marB="44824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328733">
                <a:tc>
                  <a:txBody>
                    <a:bodyPr/>
                    <a:lstStyle/>
                    <a:p>
                      <a:pPr marL="0" marR="0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200" b="1" dirty="0">
                          <a:latin typeface="Garamond"/>
                          <a:ea typeface="Times New Roman"/>
                          <a:cs typeface="Calibri"/>
                        </a:rPr>
                        <a:t>Total</a:t>
                      </a:r>
                      <a:endParaRPr lang="en-US" sz="1200" dirty="0">
                        <a:latin typeface="Courier"/>
                        <a:ea typeface="Times New Roman"/>
                        <a:cs typeface="Times New Roman"/>
                      </a:endParaRPr>
                    </a:p>
                  </a:txBody>
                  <a:tcPr marL="44824" marR="44824" marT="44824" marB="44824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CCCCC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200" b="1" dirty="0">
                          <a:solidFill>
                            <a:schemeClr val="tx1"/>
                          </a:solidFill>
                          <a:latin typeface="Garamond"/>
                          <a:ea typeface="Times New Roman"/>
                          <a:cs typeface="Calibri"/>
                        </a:rPr>
                        <a:t>100 (</a:t>
                      </a:r>
                      <a:r>
                        <a:rPr lang="en-US" sz="1200" b="1" dirty="0" smtClean="0">
                          <a:solidFill>
                            <a:schemeClr val="tx1"/>
                          </a:solidFill>
                          <a:latin typeface="Garamond"/>
                          <a:ea typeface="Times New Roman"/>
                          <a:cs typeface="Calibri"/>
                        </a:rPr>
                        <a:t>103 </a:t>
                      </a:r>
                      <a:r>
                        <a:rPr lang="en-US" sz="1200" b="1" dirty="0">
                          <a:solidFill>
                            <a:schemeClr val="tx1"/>
                          </a:solidFill>
                          <a:latin typeface="Garamond"/>
                          <a:ea typeface="Times New Roman"/>
                          <a:cs typeface="Calibri"/>
                        </a:rPr>
                        <a:t>if bonus awarded)</a:t>
                      </a:r>
                      <a:endParaRPr lang="en-US" sz="1200" dirty="0">
                        <a:solidFill>
                          <a:schemeClr val="tx1"/>
                        </a:solidFill>
                        <a:latin typeface="Courier"/>
                        <a:ea typeface="Times New Roman"/>
                        <a:cs typeface="Times New Roman"/>
                      </a:endParaRPr>
                    </a:p>
                  </a:txBody>
                  <a:tcPr marL="44824" marR="44824" marT="44824" marB="44824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CCCCCC"/>
                    </a:solidFill>
                  </a:tcPr>
                </a:tc>
              </a:tr>
            </a:tbl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3200" b="1" dirty="0">
                <a:latin typeface="Garamond" pitchFamily="18" charset="0"/>
              </a:rPr>
              <a:t>Minority and Women’s Business Enterprises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indent="0">
              <a:lnSpc>
                <a:spcPct val="110000"/>
              </a:lnSpc>
              <a:buNone/>
              <a:defRPr/>
            </a:pPr>
            <a:r>
              <a:rPr lang="en-US" altLang="en-US" sz="1800" b="1" dirty="0">
                <a:latin typeface="Garamond" pitchFamily="18" charset="0"/>
              </a:rPr>
              <a:t>Mission/Vision </a:t>
            </a:r>
          </a:p>
          <a:p>
            <a:pPr lvl="1"/>
            <a:r>
              <a:rPr lang="en-US" altLang="en-US" sz="1800" dirty="0">
                <a:latin typeface="Garamond" pitchFamily="18" charset="0"/>
              </a:rPr>
              <a:t>Promote, monitor, and enforce the standards for certification of minority and women’s business enterprises.</a:t>
            </a:r>
          </a:p>
          <a:p>
            <a:pPr lvl="1"/>
            <a:r>
              <a:rPr lang="en-US" altLang="en-US" sz="1800" dirty="0">
                <a:latin typeface="Garamond" pitchFamily="18" charset="0"/>
              </a:rPr>
              <a:t>Provide equal opportunity to minority and women enterprises in the state’s procurement and contracting process.</a:t>
            </a:r>
          </a:p>
          <a:p>
            <a:pPr marL="0" indent="0">
              <a:lnSpc>
                <a:spcPct val="110000"/>
              </a:lnSpc>
              <a:buNone/>
              <a:defRPr/>
            </a:pPr>
            <a:r>
              <a:rPr lang="en-US" sz="1800" b="1" dirty="0">
                <a:latin typeface="Garamond" pitchFamily="18" charset="0"/>
              </a:rPr>
              <a:t>Nondiscrimination and Antidiscrimination Laws</a:t>
            </a:r>
          </a:p>
          <a:p>
            <a:pPr lvl="1"/>
            <a:r>
              <a:rPr lang="en-US" sz="1800" dirty="0">
                <a:latin typeface="Garamond" pitchFamily="18" charset="0"/>
              </a:rPr>
              <a:t>Pursuant to Indiana Civil Rights Law, specifically IC §22-9-1-10, every state contract shall contain a provision requiring the contractor and subcontractors to not discriminate against any employee or applicant with respect to Protected Characteristics</a:t>
            </a:r>
          </a:p>
          <a:p>
            <a:pPr marL="397764" lvl="1" indent="0">
              <a:buNone/>
            </a:pPr>
            <a:endParaRPr lang="en-US" altLang="en-US" sz="2100" dirty="0"/>
          </a:p>
          <a:p>
            <a:endParaRPr lang="en-US" dirty="0"/>
          </a:p>
        </p:txBody>
      </p:sp>
      <p:grpSp>
        <p:nvGrpSpPr>
          <p:cNvPr id="5" name="Group 4"/>
          <p:cNvGrpSpPr/>
          <p:nvPr/>
        </p:nvGrpSpPr>
        <p:grpSpPr>
          <a:xfrm>
            <a:off x="2438400" y="5334000"/>
            <a:ext cx="6329363" cy="1414463"/>
            <a:chOff x="2438400" y="5334000"/>
            <a:chExt cx="6329363" cy="1414463"/>
          </a:xfrm>
        </p:grpSpPr>
        <p:pic>
          <p:nvPicPr>
            <p:cNvPr id="6" name="Picture 5" descr="IDOA-logobluecenter.gif"/>
            <p:cNvPicPr>
              <a:picLocks noChangeAspect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7467600" y="5334000"/>
              <a:ext cx="1300163" cy="141446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7" name="TextBox 6"/>
            <p:cNvSpPr txBox="1"/>
            <p:nvPr/>
          </p:nvSpPr>
          <p:spPr>
            <a:xfrm>
              <a:off x="2438400" y="6172200"/>
              <a:ext cx="4876800" cy="400110"/>
            </a:xfrm>
            <a:prstGeom prst="rect">
              <a:avLst/>
            </a:prstGeom>
            <a:noFill/>
          </p:spPr>
          <p:txBody>
            <a:bodyPr>
              <a:spAutoFit/>
              <a:scene3d>
                <a:camera prst="orthographicFront"/>
                <a:lightRig rig="threePt" dir="t"/>
              </a:scene3d>
              <a:sp3d extrusionH="19050" contourW="12700">
                <a:bevelT w="38100" h="38100"/>
                <a:contourClr>
                  <a:schemeClr val="tx2"/>
                </a:contourClr>
              </a:sp3d>
            </a:bodyPr>
            <a:lstStyle/>
            <a:p>
              <a:pPr algn="r" fontAlgn="auto">
                <a:spcBef>
                  <a:spcPts val="0"/>
                </a:spcBef>
                <a:spcAft>
                  <a:spcPts val="0"/>
                </a:spcAft>
                <a:defRPr/>
              </a:pPr>
              <a:r>
                <a:rPr lang="en-US" sz="2000" b="1" i="1" dirty="0">
                  <a:solidFill>
                    <a:srgbClr val="FFC000"/>
                  </a:solidFill>
                  <a:effectLst>
                    <a:innerShdw blurRad="330200">
                      <a:schemeClr val="tx2">
                        <a:alpha val="55000"/>
                      </a:schemeClr>
                    </a:innerShdw>
                  </a:effectLst>
                  <a:latin typeface="Garamond" pitchFamily="18" charset="0"/>
                </a:rPr>
                <a:t>Indiana Department of Administration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260080485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200" b="1" dirty="0">
                <a:latin typeface="Garamond" pitchFamily="18" charset="0"/>
              </a:rPr>
              <a:t>Minority and Women’s Business Enterprises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indent="0">
              <a:buNone/>
            </a:pPr>
            <a:r>
              <a:rPr lang="en-US" altLang="en-US" sz="1800" b="1" dirty="0">
                <a:latin typeface="Garamond" pitchFamily="18" charset="0"/>
              </a:rPr>
              <a:t>Contact Information</a:t>
            </a:r>
          </a:p>
          <a:p>
            <a:pPr lvl="1"/>
            <a:r>
              <a:rPr lang="en-US" altLang="en-US" sz="1800" dirty="0">
                <a:latin typeface="Garamond" panose="02020404030301010803" pitchFamily="18" charset="0"/>
              </a:rPr>
              <a:t>Phone: 317-232-3061</a:t>
            </a:r>
          </a:p>
          <a:p>
            <a:pPr lvl="1"/>
            <a:r>
              <a:rPr lang="en-US" altLang="en-US" sz="1800" dirty="0">
                <a:latin typeface="Garamond" panose="02020404030301010803" pitchFamily="18" charset="0"/>
              </a:rPr>
              <a:t>E-mail</a:t>
            </a:r>
            <a:r>
              <a:rPr lang="en-US" altLang="en-US" sz="1800" b="1" dirty="0">
                <a:latin typeface="Garamond" panose="02020404030301010803" pitchFamily="18" charset="0"/>
              </a:rPr>
              <a:t>:</a:t>
            </a:r>
            <a:r>
              <a:rPr lang="en-US" altLang="en-US" sz="1800" dirty="0">
                <a:latin typeface="Garamond" panose="02020404030301010803" pitchFamily="18" charset="0"/>
              </a:rPr>
              <a:t> </a:t>
            </a:r>
            <a:r>
              <a:rPr lang="en-US" altLang="en-US" sz="1800" dirty="0">
                <a:latin typeface="Garamond" panose="02020404030301010803" pitchFamily="18" charset="0"/>
                <a:hlinkClick r:id="rId3"/>
              </a:rPr>
              <a:t>mwbecompliance@idoa.in.gov</a:t>
            </a:r>
            <a:endParaRPr lang="en-US" altLang="en-US" sz="1800" dirty="0">
              <a:latin typeface="Garamond" panose="02020404030301010803" pitchFamily="18" charset="0"/>
            </a:endParaRPr>
          </a:p>
          <a:p>
            <a:pPr lvl="1"/>
            <a:r>
              <a:rPr lang="en-US" altLang="en-US" sz="1800" dirty="0">
                <a:latin typeface="Garamond" panose="02020404030301010803" pitchFamily="18" charset="0"/>
              </a:rPr>
              <a:t>Web: </a:t>
            </a:r>
            <a:r>
              <a:rPr lang="en-US" altLang="en-US" sz="1800" dirty="0">
                <a:latin typeface="Garamond" panose="02020404030301010803" pitchFamily="18" charset="0"/>
                <a:hlinkClick r:id="rId4"/>
              </a:rPr>
              <a:t>www.in.gov/idoa/mwbe</a:t>
            </a:r>
            <a:r>
              <a:rPr lang="en-US" altLang="en-US" sz="1200" dirty="0"/>
              <a:t/>
            </a:r>
            <a:br>
              <a:rPr lang="en-US" altLang="en-US" sz="1200" dirty="0"/>
            </a:br>
            <a:endParaRPr lang="en-US" altLang="en-US" sz="1200" dirty="0"/>
          </a:p>
          <a:p>
            <a:pPr marL="0" indent="0">
              <a:buNone/>
            </a:pPr>
            <a:r>
              <a:rPr lang="en-US" altLang="en-US" sz="1800" b="1" dirty="0">
                <a:latin typeface="Garamond" pitchFamily="18" charset="0"/>
              </a:rPr>
              <a:t>Complete Attachment A, MWBE Form</a:t>
            </a:r>
          </a:p>
          <a:p>
            <a:pPr>
              <a:buNone/>
            </a:pPr>
            <a:r>
              <a:rPr lang="en-US" altLang="en-US" sz="2100" dirty="0"/>
              <a:t>	- </a:t>
            </a:r>
            <a:r>
              <a:rPr lang="en-US" altLang="en-US" sz="1800" dirty="0">
                <a:latin typeface="Garamond" pitchFamily="18" charset="0"/>
              </a:rPr>
              <a:t>Include sub-contractor letter of </a:t>
            </a:r>
            <a:r>
              <a:rPr lang="en-US" altLang="en-US" sz="1800" dirty="0" smtClean="0">
                <a:latin typeface="Garamond" pitchFamily="18" charset="0"/>
              </a:rPr>
              <a:t>commitment</a:t>
            </a:r>
          </a:p>
          <a:p>
            <a:pPr marL="0" indent="0">
              <a:buNone/>
            </a:pPr>
            <a:endParaRPr lang="en-US" altLang="en-US" sz="1200" b="1" dirty="0" smtClean="0">
              <a:latin typeface="Garamond" pitchFamily="18" charset="0"/>
            </a:endParaRPr>
          </a:p>
          <a:p>
            <a:pPr marL="0" indent="0">
              <a:buNone/>
            </a:pPr>
            <a:r>
              <a:rPr lang="en-US" altLang="en-US" sz="1800" b="1" dirty="0" smtClean="0">
                <a:latin typeface="Garamond" pitchFamily="18" charset="0"/>
              </a:rPr>
              <a:t>Goals </a:t>
            </a:r>
            <a:r>
              <a:rPr lang="en-US" altLang="en-US" sz="1800" b="1" dirty="0">
                <a:latin typeface="Garamond" pitchFamily="18" charset="0"/>
              </a:rPr>
              <a:t>for Proposal</a:t>
            </a:r>
          </a:p>
          <a:p>
            <a:pPr>
              <a:buNone/>
            </a:pPr>
            <a:r>
              <a:rPr lang="en-US" altLang="en-US" sz="1800" dirty="0">
                <a:latin typeface="Garamond" pitchFamily="18" charset="0"/>
              </a:rPr>
              <a:t>	- 8% Minority Business Enterprise</a:t>
            </a:r>
          </a:p>
          <a:p>
            <a:pPr>
              <a:buNone/>
            </a:pPr>
            <a:r>
              <a:rPr lang="en-US" altLang="en-US" sz="1800" dirty="0">
                <a:latin typeface="Garamond" pitchFamily="18" charset="0"/>
              </a:rPr>
              <a:t>	- 8% Women’s Business Enterprise</a:t>
            </a:r>
          </a:p>
          <a:p>
            <a:endParaRPr lang="en-US" dirty="0"/>
          </a:p>
        </p:txBody>
      </p:sp>
      <p:grpSp>
        <p:nvGrpSpPr>
          <p:cNvPr id="4" name="Group 3"/>
          <p:cNvGrpSpPr/>
          <p:nvPr/>
        </p:nvGrpSpPr>
        <p:grpSpPr>
          <a:xfrm>
            <a:off x="2438400" y="5334000"/>
            <a:ext cx="6329363" cy="1414463"/>
            <a:chOff x="2438400" y="5334000"/>
            <a:chExt cx="6329363" cy="1414463"/>
          </a:xfrm>
        </p:grpSpPr>
        <p:pic>
          <p:nvPicPr>
            <p:cNvPr id="5" name="Picture 4" descr="IDOA-logobluecenter.gif"/>
            <p:cNvPicPr>
              <a:picLocks noChangeAspect="1"/>
            </p:cNvPicPr>
            <p:nvPr/>
          </p:nvPicPr>
          <p:blipFill>
            <a:blip r:embed="rId5" cstate="print"/>
            <a:srcRect/>
            <a:stretch>
              <a:fillRect/>
            </a:stretch>
          </p:blipFill>
          <p:spPr bwMode="auto">
            <a:xfrm>
              <a:off x="7467600" y="5334000"/>
              <a:ext cx="1300163" cy="141446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6" name="TextBox 5"/>
            <p:cNvSpPr txBox="1"/>
            <p:nvPr/>
          </p:nvSpPr>
          <p:spPr>
            <a:xfrm>
              <a:off x="2438400" y="6172200"/>
              <a:ext cx="4876800" cy="400110"/>
            </a:xfrm>
            <a:prstGeom prst="rect">
              <a:avLst/>
            </a:prstGeom>
            <a:noFill/>
          </p:spPr>
          <p:txBody>
            <a:bodyPr>
              <a:spAutoFit/>
              <a:scene3d>
                <a:camera prst="orthographicFront"/>
                <a:lightRig rig="threePt" dir="t"/>
              </a:scene3d>
              <a:sp3d extrusionH="19050" contourW="12700">
                <a:bevelT w="38100" h="38100"/>
                <a:contourClr>
                  <a:schemeClr val="tx2"/>
                </a:contourClr>
              </a:sp3d>
            </a:bodyPr>
            <a:lstStyle/>
            <a:p>
              <a:pPr algn="r" fontAlgn="auto">
                <a:spcBef>
                  <a:spcPts val="0"/>
                </a:spcBef>
                <a:spcAft>
                  <a:spcPts val="0"/>
                </a:spcAft>
                <a:defRPr/>
              </a:pPr>
              <a:r>
                <a:rPr lang="en-US" sz="2000" b="1" i="1" dirty="0">
                  <a:solidFill>
                    <a:srgbClr val="FFC000"/>
                  </a:solidFill>
                  <a:effectLst>
                    <a:innerShdw blurRad="330200">
                      <a:schemeClr val="tx2">
                        <a:alpha val="55000"/>
                      </a:schemeClr>
                    </a:innerShdw>
                  </a:effectLst>
                  <a:latin typeface="Garamond" pitchFamily="18" charset="0"/>
                </a:rPr>
                <a:t>Indiana Department of Administration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263957106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/>
          <p:cNvSpPr txBox="1"/>
          <p:nvPr/>
        </p:nvSpPr>
        <p:spPr>
          <a:xfrm>
            <a:off x="2438400" y="6172200"/>
            <a:ext cx="4876800" cy="400110"/>
          </a:xfrm>
          <a:prstGeom prst="rect">
            <a:avLst/>
          </a:prstGeom>
          <a:noFill/>
        </p:spPr>
        <p:txBody>
          <a:bodyPr>
            <a:spAutoFit/>
            <a:scene3d>
              <a:camera prst="orthographicFront"/>
              <a:lightRig rig="threePt" dir="t"/>
            </a:scene3d>
            <a:sp3d extrusionH="19050" contourW="12700">
              <a:bevelT w="38100" h="38100"/>
              <a:contourClr>
                <a:schemeClr val="tx2"/>
              </a:contourClr>
            </a:sp3d>
          </a:bodyPr>
          <a:lstStyle/>
          <a:p>
            <a:pPr algn="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000" b="1" i="1" dirty="0">
                <a:solidFill>
                  <a:srgbClr val="FFC000"/>
                </a:solidFill>
                <a:effectLst>
                  <a:innerShdw blurRad="330200">
                    <a:schemeClr val="tx2">
                      <a:alpha val="55000"/>
                    </a:schemeClr>
                  </a:innerShdw>
                </a:effectLst>
                <a:latin typeface="Garamond" pitchFamily="18" charset="0"/>
              </a:rPr>
              <a:t>Indiana Department of Administration</a:t>
            </a:r>
          </a:p>
        </p:txBody>
      </p:sp>
      <p:pic>
        <p:nvPicPr>
          <p:cNvPr id="4" name="Picture 3" descr="IDOA-logobluecenter.gif"/>
          <p:cNvPicPr>
            <a:picLocks noChangeAspect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7467600" y="5334000"/>
            <a:ext cx="1300163" cy="14144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" name="Pictur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600200" y="304800"/>
            <a:ext cx="5638800" cy="5791200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200" b="1" dirty="0">
                <a:latin typeface="Garamond" pitchFamily="18" charset="0"/>
              </a:rPr>
              <a:t>Minority and Women’s Business Enterprises</a:t>
            </a:r>
          </a:p>
        </p:txBody>
      </p:sp>
      <p:sp>
        <p:nvSpPr>
          <p:cNvPr id="7" name="Rectangle 3"/>
          <p:cNvSpPr>
            <a:spLocks noGrp="1" noChangeArrowheads="1"/>
          </p:cNvSpPr>
          <p:nvPr>
            <p:ph idx="1"/>
          </p:nvPr>
        </p:nvSpPr>
        <p:spPr/>
        <p:txBody>
          <a:bodyPr>
            <a:noAutofit/>
          </a:bodyPr>
          <a:lstStyle/>
          <a:p>
            <a:pPr marL="0" indent="0">
              <a:lnSpc>
                <a:spcPct val="110000"/>
              </a:lnSpc>
              <a:buNone/>
              <a:defRPr/>
            </a:pPr>
            <a:r>
              <a:rPr lang="en-US" sz="1800" b="1" dirty="0">
                <a:latin typeface="Garamond" pitchFamily="18" charset="0"/>
              </a:rPr>
              <a:t>Prime contractors must ensure that the proposed subcontractors meet the following criteria:</a:t>
            </a:r>
          </a:p>
          <a:p>
            <a:pPr lvl="0"/>
            <a:r>
              <a:rPr lang="en-US" sz="1800" dirty="0">
                <a:latin typeface="Garamond" pitchFamily="18" charset="0"/>
              </a:rPr>
              <a:t>Are listed in the IDOA Directory of Certified Firms, on or before the proposal due date, national diversity plans are generally not accepted. The directory can be found here: </a:t>
            </a:r>
            <a:r>
              <a:rPr lang="en-US" sz="1800" dirty="0">
                <a:latin typeface="Garamond" panose="02020404030301010803" pitchFamily="18" charset="0"/>
                <a:hlinkClick r:id="rId3"/>
              </a:rPr>
              <a:t>http://</a:t>
            </a:r>
            <a:r>
              <a:rPr lang="en-US" sz="1800" dirty="0" smtClean="0">
                <a:latin typeface="Garamond" panose="02020404030301010803" pitchFamily="18" charset="0"/>
                <a:hlinkClick r:id="rId3"/>
              </a:rPr>
              <a:t>www.in.gov/idoa/mwbe/2743.htm</a:t>
            </a:r>
            <a:r>
              <a:rPr lang="en-US" sz="1800" dirty="0" smtClean="0">
                <a:latin typeface="Garamond" panose="02020404030301010803" pitchFamily="18" charset="0"/>
              </a:rPr>
              <a:t> </a:t>
            </a:r>
          </a:p>
          <a:p>
            <a:r>
              <a:rPr lang="en-US" sz="1800" b="1" dirty="0">
                <a:latin typeface="Garamond" pitchFamily="18" charset="0"/>
              </a:rPr>
              <a:t>Serve a </a:t>
            </a:r>
            <a:r>
              <a:rPr lang="en-US" sz="1800" b="1" dirty="0" smtClean="0">
                <a:latin typeface="Garamond" pitchFamily="18" charset="0"/>
              </a:rPr>
              <a:t>Valuable Scope Contribution (VSC) on the </a:t>
            </a:r>
            <a:r>
              <a:rPr lang="en-US" sz="1800" b="1" dirty="0">
                <a:latin typeface="Garamond" pitchFamily="18" charset="0"/>
              </a:rPr>
              <a:t>engagement, as confirmed by the State.</a:t>
            </a:r>
          </a:p>
          <a:p>
            <a:r>
              <a:rPr lang="en-US" sz="1800" dirty="0">
                <a:latin typeface="Garamond" pitchFamily="18" charset="0"/>
              </a:rPr>
              <a:t>Provide the goods or services specific to the contract and within the industry area for which it is certified</a:t>
            </a:r>
          </a:p>
        </p:txBody>
      </p:sp>
      <p:grpSp>
        <p:nvGrpSpPr>
          <p:cNvPr id="4" name="Group 3"/>
          <p:cNvGrpSpPr/>
          <p:nvPr/>
        </p:nvGrpSpPr>
        <p:grpSpPr>
          <a:xfrm>
            <a:off x="2438400" y="5334000"/>
            <a:ext cx="6329363" cy="1414463"/>
            <a:chOff x="2438400" y="5334000"/>
            <a:chExt cx="6329363" cy="1414463"/>
          </a:xfrm>
        </p:grpSpPr>
        <p:pic>
          <p:nvPicPr>
            <p:cNvPr id="5" name="Picture 4" descr="IDOA-logobluecenter.gif"/>
            <p:cNvPicPr>
              <a:picLocks noChangeAspect="1"/>
            </p:cNvPicPr>
            <p:nvPr/>
          </p:nvPicPr>
          <p:blipFill>
            <a:blip r:embed="rId4" cstate="print"/>
            <a:srcRect/>
            <a:stretch>
              <a:fillRect/>
            </a:stretch>
          </p:blipFill>
          <p:spPr bwMode="auto">
            <a:xfrm>
              <a:off x="7467600" y="5334000"/>
              <a:ext cx="1300163" cy="141446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6" name="TextBox 5"/>
            <p:cNvSpPr txBox="1"/>
            <p:nvPr/>
          </p:nvSpPr>
          <p:spPr>
            <a:xfrm>
              <a:off x="2438400" y="6172200"/>
              <a:ext cx="4876800" cy="400110"/>
            </a:xfrm>
            <a:prstGeom prst="rect">
              <a:avLst/>
            </a:prstGeom>
            <a:noFill/>
          </p:spPr>
          <p:txBody>
            <a:bodyPr>
              <a:spAutoFit/>
              <a:scene3d>
                <a:camera prst="orthographicFront"/>
                <a:lightRig rig="threePt" dir="t"/>
              </a:scene3d>
              <a:sp3d extrusionH="19050" contourW="12700">
                <a:bevelT w="38100" h="38100"/>
                <a:contourClr>
                  <a:schemeClr val="tx2"/>
                </a:contourClr>
              </a:sp3d>
            </a:bodyPr>
            <a:lstStyle/>
            <a:p>
              <a:pPr algn="r" fontAlgn="auto">
                <a:spcBef>
                  <a:spcPts val="0"/>
                </a:spcBef>
                <a:spcAft>
                  <a:spcPts val="0"/>
                </a:spcAft>
                <a:defRPr/>
              </a:pPr>
              <a:r>
                <a:rPr lang="en-US" sz="2000" b="1" i="1" dirty="0">
                  <a:solidFill>
                    <a:srgbClr val="FFC000"/>
                  </a:solidFill>
                  <a:effectLst>
                    <a:innerShdw blurRad="330200">
                      <a:schemeClr val="tx2">
                        <a:alpha val="55000"/>
                      </a:schemeClr>
                    </a:innerShdw>
                  </a:effectLst>
                  <a:latin typeface="Garamond" pitchFamily="18" charset="0"/>
                </a:rPr>
                <a:t>Indiana Department of Administration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295425245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200" b="1" dirty="0">
                <a:latin typeface="Garamond" pitchFamily="18" charset="0"/>
              </a:rPr>
              <a:t>Minority and Women’s Business Enterprises</a:t>
            </a:r>
          </a:p>
        </p:txBody>
      </p:sp>
      <p:sp>
        <p:nvSpPr>
          <p:cNvPr id="7" name="Rectangle 3"/>
          <p:cNvSpPr>
            <a:spLocks noGrp="1" noChangeArrowheads="1"/>
          </p:cNvSpPr>
          <p:nvPr>
            <p:ph idx="1"/>
          </p:nvPr>
        </p:nvSpPr>
        <p:spPr/>
        <p:txBody>
          <a:bodyPr>
            <a:noAutofit/>
          </a:bodyPr>
          <a:lstStyle/>
          <a:p>
            <a:pPr marL="0" indent="0">
              <a:buNone/>
            </a:pPr>
            <a:r>
              <a:rPr lang="en-US" sz="1800" b="1" dirty="0" smtClean="0">
                <a:latin typeface="Garamond" panose="02020404030301010803" pitchFamily="18" charset="0"/>
              </a:rPr>
              <a:t>Prime </a:t>
            </a:r>
            <a:r>
              <a:rPr lang="en-US" sz="1800" b="1" dirty="0">
                <a:latin typeface="Garamond" panose="02020404030301010803" pitchFamily="18" charset="0"/>
              </a:rPr>
              <a:t>contractors should note the following: </a:t>
            </a:r>
          </a:p>
          <a:p>
            <a:pPr lvl="0"/>
            <a:r>
              <a:rPr lang="en-US" sz="1800" dirty="0" smtClean="0">
                <a:latin typeface="Garamond" panose="02020404030301010803" pitchFamily="18" charset="0"/>
              </a:rPr>
              <a:t>Subcontractors’ MBE/WBE </a:t>
            </a:r>
            <a:r>
              <a:rPr lang="en-US" sz="1800" dirty="0">
                <a:latin typeface="Garamond" panose="02020404030301010803" pitchFamily="18" charset="0"/>
              </a:rPr>
              <a:t>Certification </a:t>
            </a:r>
            <a:r>
              <a:rPr lang="en-US" sz="1800" dirty="0" smtClean="0">
                <a:latin typeface="Garamond" panose="02020404030301010803" pitchFamily="18" charset="0"/>
              </a:rPr>
              <a:t>Letter, </a:t>
            </a:r>
            <a:r>
              <a:rPr lang="en-US" sz="1800" dirty="0">
                <a:latin typeface="Garamond" panose="02020404030301010803" pitchFamily="18" charset="0"/>
              </a:rPr>
              <a:t>provided by IDOA, must </a:t>
            </a:r>
            <a:r>
              <a:rPr lang="en-US" sz="1800" dirty="0" smtClean="0">
                <a:latin typeface="Garamond" panose="02020404030301010803" pitchFamily="18" charset="0"/>
              </a:rPr>
              <a:t>accompany the </a:t>
            </a:r>
            <a:r>
              <a:rPr lang="en-US" sz="1800" dirty="0">
                <a:latin typeface="Garamond" panose="02020404030301010803" pitchFamily="18" charset="0"/>
              </a:rPr>
              <a:t>proposal to show current status of certification.</a:t>
            </a:r>
          </a:p>
          <a:p>
            <a:pPr lvl="0"/>
            <a:r>
              <a:rPr lang="en-US" sz="1800" dirty="0">
                <a:latin typeface="Garamond" panose="02020404030301010803" pitchFamily="18" charset="0"/>
              </a:rPr>
              <a:t>Each firm may only serve as one classification – MBE, </a:t>
            </a:r>
            <a:r>
              <a:rPr lang="en-US" sz="1800" dirty="0" smtClean="0">
                <a:latin typeface="Garamond" panose="02020404030301010803" pitchFamily="18" charset="0"/>
              </a:rPr>
              <a:t>WBE, or IVOSB (</a:t>
            </a:r>
            <a:r>
              <a:rPr lang="en-US" sz="1800" dirty="0">
                <a:latin typeface="Garamond" panose="02020404030301010803" pitchFamily="18" charset="0"/>
              </a:rPr>
              <a:t>see section 1.22)</a:t>
            </a:r>
          </a:p>
          <a:p>
            <a:pPr lvl="0"/>
            <a:r>
              <a:rPr lang="en-US" sz="1800" dirty="0" smtClean="0">
                <a:latin typeface="Garamond" panose="02020404030301010803" pitchFamily="18" charset="0"/>
              </a:rPr>
              <a:t>Pursuant to </a:t>
            </a:r>
            <a:r>
              <a:rPr lang="en-US" sz="1800" dirty="0">
                <a:latin typeface="Garamond" panose="02020404030301010803" pitchFamily="18" charset="0"/>
              </a:rPr>
              <a:t>25 IAC 5-6-2(b)(</a:t>
            </a:r>
            <a:r>
              <a:rPr lang="en-US" sz="1800" dirty="0" smtClean="0">
                <a:latin typeface="Garamond" panose="02020404030301010803" pitchFamily="18" charset="0"/>
              </a:rPr>
              <a:t>d), a </a:t>
            </a:r>
            <a:r>
              <a:rPr lang="en-US" sz="1800" dirty="0">
                <a:latin typeface="Garamond" panose="02020404030301010803" pitchFamily="18" charset="0"/>
              </a:rPr>
              <a:t>Prime Contractor who is </a:t>
            </a:r>
            <a:r>
              <a:rPr lang="en-US" sz="1800" dirty="0" smtClean="0">
                <a:latin typeface="Garamond" panose="02020404030301010803" pitchFamily="18" charset="0"/>
              </a:rPr>
              <a:t>a </a:t>
            </a:r>
            <a:r>
              <a:rPr lang="en-US" sz="1800" dirty="0">
                <a:latin typeface="Garamond" panose="02020404030301010803" pitchFamily="18" charset="0"/>
              </a:rPr>
              <a:t>MBE or WBE must meet subcontractor goals by using other listed certified firms.  Certified Prime Contractors cannot count their own workforce or companies to meet this requirement</a:t>
            </a:r>
            <a:r>
              <a:rPr lang="en-US" sz="1800" dirty="0" smtClean="0">
                <a:latin typeface="Garamond" panose="02020404030301010803" pitchFamily="18" charset="0"/>
              </a:rPr>
              <a:t>.</a:t>
            </a:r>
            <a:endParaRPr lang="en-US" sz="1800" dirty="0">
              <a:latin typeface="Garamond" panose="02020404030301010803" pitchFamily="18" charset="0"/>
            </a:endParaRPr>
          </a:p>
        </p:txBody>
      </p:sp>
      <p:grpSp>
        <p:nvGrpSpPr>
          <p:cNvPr id="4" name="Group 3"/>
          <p:cNvGrpSpPr/>
          <p:nvPr/>
        </p:nvGrpSpPr>
        <p:grpSpPr>
          <a:xfrm>
            <a:off x="2438400" y="5334000"/>
            <a:ext cx="6329363" cy="1414463"/>
            <a:chOff x="2438400" y="5334000"/>
            <a:chExt cx="6329363" cy="1414463"/>
          </a:xfrm>
        </p:grpSpPr>
        <p:pic>
          <p:nvPicPr>
            <p:cNvPr id="5" name="Picture 4" descr="IDOA-logobluecenter.gif"/>
            <p:cNvPicPr>
              <a:picLocks noChangeAspect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7467600" y="5334000"/>
              <a:ext cx="1300163" cy="141446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6" name="TextBox 5"/>
            <p:cNvSpPr txBox="1"/>
            <p:nvPr/>
          </p:nvSpPr>
          <p:spPr>
            <a:xfrm>
              <a:off x="2438400" y="6172200"/>
              <a:ext cx="4876800" cy="400110"/>
            </a:xfrm>
            <a:prstGeom prst="rect">
              <a:avLst/>
            </a:prstGeom>
            <a:noFill/>
          </p:spPr>
          <p:txBody>
            <a:bodyPr>
              <a:spAutoFit/>
              <a:scene3d>
                <a:camera prst="orthographicFront"/>
                <a:lightRig rig="threePt" dir="t"/>
              </a:scene3d>
              <a:sp3d extrusionH="19050" contourW="12700">
                <a:bevelT w="38100" h="38100"/>
                <a:contourClr>
                  <a:schemeClr val="tx2"/>
                </a:contourClr>
              </a:sp3d>
            </a:bodyPr>
            <a:lstStyle/>
            <a:p>
              <a:pPr algn="r" fontAlgn="auto">
                <a:spcBef>
                  <a:spcPts val="0"/>
                </a:spcBef>
                <a:spcAft>
                  <a:spcPts val="0"/>
                </a:spcAft>
                <a:defRPr/>
              </a:pPr>
              <a:r>
                <a:rPr lang="en-US" sz="2000" b="1" i="1" dirty="0">
                  <a:solidFill>
                    <a:srgbClr val="FFC000"/>
                  </a:solidFill>
                  <a:effectLst>
                    <a:innerShdw blurRad="330200">
                      <a:schemeClr val="tx2">
                        <a:alpha val="55000"/>
                      </a:schemeClr>
                    </a:innerShdw>
                  </a:effectLst>
                  <a:latin typeface="Garamond" pitchFamily="18" charset="0"/>
                </a:rPr>
                <a:t>Indiana Department of Administration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317626635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IDOA-logobluecenter.gif"/>
          <p:cNvPicPr>
            <a:picLocks noChangeAspect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7467600" y="5334000"/>
            <a:ext cx="1300163" cy="14144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TextBox 4"/>
          <p:cNvSpPr txBox="1"/>
          <p:nvPr/>
        </p:nvSpPr>
        <p:spPr>
          <a:xfrm>
            <a:off x="2438400" y="6172200"/>
            <a:ext cx="4876800" cy="400110"/>
          </a:xfrm>
          <a:prstGeom prst="rect">
            <a:avLst/>
          </a:prstGeom>
          <a:noFill/>
        </p:spPr>
        <p:txBody>
          <a:bodyPr>
            <a:spAutoFit/>
            <a:scene3d>
              <a:camera prst="orthographicFront"/>
              <a:lightRig rig="threePt" dir="t"/>
            </a:scene3d>
            <a:sp3d extrusionH="19050" contourW="12700">
              <a:bevelT w="38100" h="38100"/>
              <a:contourClr>
                <a:schemeClr val="tx2"/>
              </a:contourClr>
            </a:sp3d>
          </a:bodyPr>
          <a:lstStyle/>
          <a:p>
            <a:pPr algn="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000" b="1" i="1" dirty="0">
                <a:solidFill>
                  <a:srgbClr val="FFC000"/>
                </a:solidFill>
                <a:effectLst>
                  <a:innerShdw blurRad="330200">
                    <a:schemeClr val="tx2">
                      <a:alpha val="55000"/>
                    </a:schemeClr>
                  </a:innerShdw>
                </a:effectLst>
                <a:latin typeface="Garamond" pitchFamily="18" charset="0"/>
              </a:rPr>
              <a:t>Indiana Department of Administration</a:t>
            </a:r>
          </a:p>
        </p:txBody>
      </p:sp>
      <p:pic>
        <p:nvPicPr>
          <p:cNvPr id="7169" name="Picture 1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676400" y="0"/>
            <a:ext cx="5334000" cy="6231156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IDOA-logobluecenter.gif"/>
          <p:cNvPicPr>
            <a:picLocks noChangeAspect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7467600" y="5334000"/>
            <a:ext cx="1300163" cy="14144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TextBox 4"/>
          <p:cNvSpPr txBox="1"/>
          <p:nvPr/>
        </p:nvSpPr>
        <p:spPr>
          <a:xfrm>
            <a:off x="2438400" y="6172200"/>
            <a:ext cx="4876800" cy="400110"/>
          </a:xfrm>
          <a:prstGeom prst="rect">
            <a:avLst/>
          </a:prstGeom>
          <a:noFill/>
        </p:spPr>
        <p:txBody>
          <a:bodyPr>
            <a:spAutoFit/>
            <a:scene3d>
              <a:camera prst="orthographicFront"/>
              <a:lightRig rig="threePt" dir="t"/>
            </a:scene3d>
            <a:sp3d extrusionH="19050" contourW="12700">
              <a:bevelT w="38100" h="38100"/>
              <a:contourClr>
                <a:schemeClr val="tx2"/>
              </a:contourClr>
            </a:sp3d>
          </a:bodyPr>
          <a:lstStyle/>
          <a:p>
            <a:pPr algn="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000" b="1" i="1" dirty="0">
                <a:solidFill>
                  <a:srgbClr val="FFC000"/>
                </a:solidFill>
                <a:effectLst>
                  <a:innerShdw blurRad="330200">
                    <a:schemeClr val="tx2">
                      <a:alpha val="55000"/>
                    </a:schemeClr>
                  </a:innerShdw>
                </a:effectLst>
                <a:latin typeface="Garamond" pitchFamily="18" charset="0"/>
              </a:rPr>
              <a:t>Indiana Department of Administration</a:t>
            </a:r>
          </a:p>
        </p:txBody>
      </p:sp>
      <p:sp>
        <p:nvSpPr>
          <p:cNvPr id="6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eaLnBrk="1" hangingPunct="1"/>
            <a:r>
              <a:rPr lang="en-US" sz="4000" b="1" dirty="0" smtClean="0">
                <a:latin typeface="Garamond" pitchFamily="18" charset="0"/>
              </a:rPr>
              <a:t>Minority and Women’s Business Enterprises</a:t>
            </a:r>
          </a:p>
        </p:txBody>
      </p:sp>
      <p:sp>
        <p:nvSpPr>
          <p:cNvPr id="7" name="Right Arrow 6"/>
          <p:cNvSpPr/>
          <p:nvPr/>
        </p:nvSpPr>
        <p:spPr>
          <a:xfrm>
            <a:off x="0" y="2362200"/>
            <a:ext cx="685800" cy="228600"/>
          </a:xfrm>
          <a:prstGeom prst="rightArrow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1">
            <a:schemeClr val="accent4"/>
          </a:lnRef>
          <a:fillRef idx="3">
            <a:schemeClr val="accent4"/>
          </a:fillRef>
          <a:effectRef idx="2">
            <a:schemeClr val="accent4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b="1" dirty="0">
              <a:ln w="12700">
                <a:solidFill>
                  <a:schemeClr val="tx2">
                    <a:satMod val="155000"/>
                  </a:schemeClr>
                </a:solidFill>
                <a:prstDash val="solid"/>
              </a:ln>
              <a:solidFill>
                <a:srgbClr val="FF3300"/>
              </a:solidFill>
              <a:effectLst>
                <a:outerShdw blurRad="41275" dist="20320" dir="1800000" algn="tl" rotWithShape="0">
                  <a:srgbClr val="000000">
                    <a:alpha val="40000"/>
                  </a:srgbClr>
                </a:outerShdw>
              </a:effectLst>
              <a:latin typeface="Garamond" pitchFamily="18" charset="0"/>
            </a:endParaRPr>
          </a:p>
        </p:txBody>
      </p:sp>
      <p:sp>
        <p:nvSpPr>
          <p:cNvPr id="10" name="Right Arrow 9"/>
          <p:cNvSpPr/>
          <p:nvPr/>
        </p:nvSpPr>
        <p:spPr>
          <a:xfrm rot="10800000">
            <a:off x="8343900" y="4343400"/>
            <a:ext cx="685800" cy="228600"/>
          </a:xfrm>
          <a:prstGeom prst="rightArrow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1">
            <a:schemeClr val="accent4"/>
          </a:lnRef>
          <a:fillRef idx="3">
            <a:schemeClr val="accent4"/>
          </a:fillRef>
          <a:effectRef idx="2">
            <a:schemeClr val="accent4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b="1" dirty="0">
              <a:ln w="12700">
                <a:solidFill>
                  <a:schemeClr val="tx2">
                    <a:satMod val="155000"/>
                  </a:schemeClr>
                </a:solidFill>
                <a:prstDash val="solid"/>
              </a:ln>
              <a:solidFill>
                <a:srgbClr val="FF3300"/>
              </a:solidFill>
              <a:effectLst>
                <a:outerShdw blurRad="41275" dist="20320" dir="1800000" algn="tl" rotWithShape="0">
                  <a:srgbClr val="000000">
                    <a:alpha val="40000"/>
                  </a:srgbClr>
                </a:outerShdw>
              </a:effectLst>
              <a:latin typeface="Garamond" pitchFamily="18" charset="0"/>
            </a:endParaRPr>
          </a:p>
        </p:txBody>
      </p:sp>
      <p:sp>
        <p:nvSpPr>
          <p:cNvPr id="11" name="Right Arrow 10"/>
          <p:cNvSpPr/>
          <p:nvPr/>
        </p:nvSpPr>
        <p:spPr>
          <a:xfrm>
            <a:off x="0" y="2819400"/>
            <a:ext cx="685800" cy="228600"/>
          </a:xfrm>
          <a:prstGeom prst="rightArrow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1">
            <a:schemeClr val="accent4"/>
          </a:lnRef>
          <a:fillRef idx="3">
            <a:schemeClr val="accent4"/>
          </a:fillRef>
          <a:effectRef idx="2">
            <a:schemeClr val="accent4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b="1" dirty="0">
              <a:ln w="12700">
                <a:solidFill>
                  <a:schemeClr val="tx2">
                    <a:satMod val="155000"/>
                  </a:schemeClr>
                </a:solidFill>
                <a:prstDash val="solid"/>
              </a:ln>
              <a:solidFill>
                <a:srgbClr val="FF3300"/>
              </a:solidFill>
              <a:effectLst>
                <a:outerShdw blurRad="41275" dist="20320" dir="1800000" algn="tl" rotWithShape="0">
                  <a:srgbClr val="000000">
                    <a:alpha val="40000"/>
                  </a:srgbClr>
                </a:outerShdw>
              </a:effectLst>
              <a:latin typeface="Garamond" pitchFamily="18" charset="0"/>
            </a:endParaRPr>
          </a:p>
        </p:txBody>
      </p:sp>
      <p:sp>
        <p:nvSpPr>
          <p:cNvPr id="12" name="Right Arrow 11"/>
          <p:cNvSpPr/>
          <p:nvPr/>
        </p:nvSpPr>
        <p:spPr>
          <a:xfrm>
            <a:off x="0" y="4343400"/>
            <a:ext cx="685800" cy="228600"/>
          </a:xfrm>
          <a:prstGeom prst="rightArrow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1">
            <a:schemeClr val="accent4"/>
          </a:lnRef>
          <a:fillRef idx="3">
            <a:schemeClr val="accent4"/>
          </a:fillRef>
          <a:effectRef idx="2">
            <a:schemeClr val="accent4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b="1" dirty="0">
              <a:ln w="12700">
                <a:solidFill>
                  <a:schemeClr val="tx2">
                    <a:satMod val="155000"/>
                  </a:schemeClr>
                </a:solidFill>
                <a:prstDash val="solid"/>
              </a:ln>
              <a:solidFill>
                <a:srgbClr val="FF3300"/>
              </a:solidFill>
              <a:effectLst>
                <a:outerShdw blurRad="41275" dist="20320" dir="1800000" algn="tl" rotWithShape="0">
                  <a:srgbClr val="000000">
                    <a:alpha val="40000"/>
                  </a:srgbClr>
                </a:outerShdw>
              </a:effectLst>
              <a:latin typeface="Garamond" pitchFamily="18" charset="0"/>
            </a:endParaRPr>
          </a:p>
        </p:txBody>
      </p:sp>
      <p:sp>
        <p:nvSpPr>
          <p:cNvPr id="13" name="Right Arrow 12"/>
          <p:cNvSpPr/>
          <p:nvPr/>
        </p:nvSpPr>
        <p:spPr>
          <a:xfrm>
            <a:off x="0" y="4038600"/>
            <a:ext cx="685800" cy="228600"/>
          </a:xfrm>
          <a:prstGeom prst="rightArrow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1">
            <a:schemeClr val="accent4"/>
          </a:lnRef>
          <a:fillRef idx="3">
            <a:schemeClr val="accent4"/>
          </a:fillRef>
          <a:effectRef idx="2">
            <a:schemeClr val="accent4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b="1" dirty="0">
              <a:ln w="12700">
                <a:solidFill>
                  <a:schemeClr val="tx2">
                    <a:satMod val="155000"/>
                  </a:schemeClr>
                </a:solidFill>
                <a:prstDash val="solid"/>
              </a:ln>
              <a:solidFill>
                <a:srgbClr val="FF3300"/>
              </a:solidFill>
              <a:effectLst>
                <a:outerShdw blurRad="41275" dist="20320" dir="1800000" algn="tl" rotWithShape="0">
                  <a:srgbClr val="000000">
                    <a:alpha val="40000"/>
                  </a:srgbClr>
                </a:outerShdw>
              </a:effectLst>
              <a:latin typeface="Garamond" pitchFamily="18" charset="0"/>
            </a:endParaRPr>
          </a:p>
        </p:txBody>
      </p:sp>
      <p:pic>
        <p:nvPicPr>
          <p:cNvPr id="12289" name="Picture 1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749301" y="1600200"/>
            <a:ext cx="7632699" cy="3581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Content Placeholder 2"/>
          <p:cNvSpPr>
            <a:spLocks noGrp="1"/>
          </p:cNvSpPr>
          <p:nvPr>
            <p:ph idx="1"/>
          </p:nvPr>
        </p:nvSpPr>
        <p:spPr>
          <a:xfrm>
            <a:off x="480579" y="1219200"/>
            <a:ext cx="8077200" cy="4488131"/>
          </a:xfrm>
        </p:spPr>
        <p:txBody>
          <a:bodyPr>
            <a:noAutofit/>
          </a:bodyPr>
          <a:lstStyle/>
          <a:p>
            <a:pPr marL="86916" indent="-86916"/>
            <a:r>
              <a:rPr lang="en-US" sz="1800" b="1" dirty="0">
                <a:latin typeface="Garamond" panose="02020404030301010803" pitchFamily="18" charset="0"/>
              </a:rPr>
              <a:t>New Process </a:t>
            </a:r>
            <a:r>
              <a:rPr lang="en-US" sz="1800" dirty="0">
                <a:latin typeface="Garamond" panose="02020404030301010803" pitchFamily="18" charset="0"/>
              </a:rPr>
              <a:t>– Effective 2014, MWBE scoring is conducted based on 10 points plus a possible 2 bonus points scale</a:t>
            </a:r>
          </a:p>
          <a:p>
            <a:pPr marL="484680" lvl="1" indent="-86916"/>
            <a:r>
              <a:rPr lang="en-US" sz="1800" dirty="0">
                <a:latin typeface="Garamond" panose="02020404030301010803" pitchFamily="18" charset="0"/>
              </a:rPr>
              <a:t>MBE: Possible 5 points + 1 bonus point</a:t>
            </a:r>
          </a:p>
          <a:p>
            <a:pPr marL="484680" lvl="1" indent="-86916"/>
            <a:r>
              <a:rPr lang="en-US" sz="1800" dirty="0">
                <a:latin typeface="Garamond" panose="02020404030301010803" pitchFamily="18" charset="0"/>
              </a:rPr>
              <a:t>WBE: Possible 5 points + 1 bonus point</a:t>
            </a:r>
          </a:p>
          <a:p>
            <a:pPr marL="86916" indent="-86916"/>
            <a:r>
              <a:rPr lang="en-US" sz="1800" b="1" dirty="0">
                <a:latin typeface="Garamond" panose="02020404030301010803" pitchFamily="18" charset="0"/>
              </a:rPr>
              <a:t>Professional Services Scoring Methodology:</a:t>
            </a:r>
          </a:p>
          <a:p>
            <a:pPr marL="259556" lvl="1" indent="-85725">
              <a:buFont typeface="Calibri" pitchFamily="34" charset="0"/>
              <a:buChar char="-"/>
            </a:pPr>
            <a:r>
              <a:rPr lang="en-US" sz="1800" dirty="0">
                <a:latin typeface="Garamond" panose="02020404030301010803" pitchFamily="18" charset="0"/>
              </a:rPr>
              <a:t>The points will be awarded on the following schedule:</a:t>
            </a:r>
            <a:br>
              <a:rPr lang="en-US" sz="1800" dirty="0">
                <a:latin typeface="Garamond" panose="02020404030301010803" pitchFamily="18" charset="0"/>
              </a:rPr>
            </a:br>
            <a:endParaRPr lang="en-US" sz="1800" dirty="0">
              <a:latin typeface="Garamond" panose="02020404030301010803" pitchFamily="18" charset="0"/>
            </a:endParaRPr>
          </a:p>
          <a:p>
            <a:pPr marL="173831" lvl="1" indent="0">
              <a:buNone/>
            </a:pPr>
            <a:r>
              <a:rPr lang="en-US" sz="1800" dirty="0">
                <a:latin typeface="Garamond" panose="02020404030301010803" pitchFamily="18" charset="0"/>
              </a:rPr>
              <a:t/>
            </a:r>
            <a:br>
              <a:rPr lang="en-US" sz="1800" dirty="0">
                <a:latin typeface="Garamond" panose="02020404030301010803" pitchFamily="18" charset="0"/>
              </a:rPr>
            </a:br>
            <a:r>
              <a:rPr lang="en-US" sz="1600" dirty="0" smtClean="0">
                <a:latin typeface="Garamond" panose="02020404030301010803" pitchFamily="18" charset="0"/>
              </a:rPr>
              <a:t>Fractional </a:t>
            </a:r>
            <a:r>
              <a:rPr lang="en-US" sz="1600" dirty="0">
                <a:latin typeface="Garamond" panose="02020404030301010803" pitchFamily="18" charset="0"/>
              </a:rPr>
              <a:t>percentages will be rounded up or down to the nearest whole percentage</a:t>
            </a:r>
          </a:p>
          <a:p>
            <a:pPr marL="259556" lvl="1" indent="-85725">
              <a:buFont typeface="Calibri" pitchFamily="34" charset="0"/>
              <a:buChar char="-"/>
            </a:pPr>
            <a:r>
              <a:rPr lang="en-US" sz="1600" dirty="0">
                <a:latin typeface="Garamond" panose="02020404030301010803" pitchFamily="18" charset="0"/>
              </a:rPr>
              <a:t>If the respondent’s commitment percentage is rounded down to 0% for MBE or WBE participation the respondent will receive 0 points. </a:t>
            </a:r>
          </a:p>
          <a:p>
            <a:pPr marL="259556" lvl="1" indent="-85725">
              <a:buFont typeface="Calibri" pitchFamily="34" charset="0"/>
              <a:buChar char="-"/>
            </a:pPr>
            <a:r>
              <a:rPr lang="en-US" sz="1600" dirty="0">
                <a:latin typeface="Garamond" panose="02020404030301010803" pitchFamily="18" charset="0"/>
              </a:rPr>
              <a:t>Submissions of 0% participation will result in a deduction of 1 point in each category</a:t>
            </a:r>
          </a:p>
          <a:p>
            <a:pPr marL="259556" lvl="1" indent="-85725">
              <a:buFont typeface="Calibri" pitchFamily="34" charset="0"/>
              <a:buChar char="-"/>
            </a:pPr>
            <a:r>
              <a:rPr lang="en-US" sz="1600" dirty="0">
                <a:latin typeface="Garamond" panose="02020404030301010803" pitchFamily="18" charset="0"/>
              </a:rPr>
              <a:t>The highest submission which exceeds the goal in each category will receive 6 points (5 points plus 1 bonus point). In case of a tie both firms will receive 6 points</a:t>
            </a:r>
          </a:p>
        </p:txBody>
      </p:sp>
      <p:graphicFrame>
        <p:nvGraphicFramePr>
          <p:cNvPr id="8" name="Table 7"/>
          <p:cNvGraphicFramePr>
            <a:graphicFrameLocks noGrp="1"/>
          </p:cNvGraphicFramePr>
          <p:nvPr>
            <p:extLst/>
          </p:nvPr>
        </p:nvGraphicFramePr>
        <p:xfrm>
          <a:off x="1295400" y="3124200"/>
          <a:ext cx="4079172" cy="504754"/>
        </p:xfrm>
        <a:graphic>
          <a:graphicData uri="http://schemas.openxmlformats.org/drawingml/2006/table">
            <a:tbl>
              <a:tblPr/>
              <a:tblGrid>
                <a:gridCol w="386095"/>
                <a:gridCol w="431083"/>
                <a:gridCol w="431083"/>
                <a:gridCol w="513002"/>
                <a:gridCol w="511658"/>
                <a:gridCol w="431083"/>
                <a:gridCol w="431083"/>
                <a:gridCol w="431083"/>
                <a:gridCol w="513002"/>
              </a:tblGrid>
              <a:tr h="252377"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900" b="1" dirty="0">
                          <a:latin typeface="+mn-lt"/>
                          <a:ea typeface="Times New Roman"/>
                          <a:cs typeface="Calibri"/>
                        </a:rPr>
                        <a:t>%</a:t>
                      </a:r>
                      <a:endParaRPr lang="en-US" sz="900" b="1" dirty="0"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51435" marR="51435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900" dirty="0">
                          <a:latin typeface="+mn-lt"/>
                          <a:ea typeface="Times New Roman"/>
                          <a:cs typeface="Calibri"/>
                        </a:rPr>
                        <a:t>1%</a:t>
                      </a:r>
                      <a:endParaRPr lang="en-US" sz="900" dirty="0"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51435" marR="51435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900" dirty="0">
                          <a:latin typeface="+mn-lt"/>
                          <a:ea typeface="Times New Roman"/>
                          <a:cs typeface="Calibri"/>
                        </a:rPr>
                        <a:t>2%</a:t>
                      </a:r>
                      <a:endParaRPr lang="en-US" sz="900" dirty="0"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51435" marR="51435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900" dirty="0">
                          <a:latin typeface="+mn-lt"/>
                          <a:ea typeface="Times New Roman"/>
                          <a:cs typeface="Calibri"/>
                        </a:rPr>
                        <a:t>3%</a:t>
                      </a:r>
                      <a:endParaRPr lang="en-US" sz="900" dirty="0"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51435" marR="51435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900" dirty="0">
                          <a:latin typeface="+mn-lt"/>
                          <a:ea typeface="Times New Roman"/>
                          <a:cs typeface="Calibri"/>
                        </a:rPr>
                        <a:t>4%</a:t>
                      </a:r>
                      <a:endParaRPr lang="en-US" sz="900" dirty="0"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51435" marR="51435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900" dirty="0">
                          <a:latin typeface="+mn-lt"/>
                          <a:ea typeface="Times New Roman"/>
                          <a:cs typeface="Calibri"/>
                        </a:rPr>
                        <a:t>5%</a:t>
                      </a:r>
                      <a:endParaRPr lang="en-US" sz="900" dirty="0"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51435" marR="51435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900" dirty="0">
                          <a:latin typeface="+mn-lt"/>
                          <a:ea typeface="Times New Roman"/>
                          <a:cs typeface="Calibri"/>
                        </a:rPr>
                        <a:t>6%</a:t>
                      </a:r>
                      <a:endParaRPr lang="en-US" sz="900" dirty="0"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51435" marR="51435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900" dirty="0">
                          <a:latin typeface="+mn-lt"/>
                          <a:ea typeface="Times New Roman"/>
                          <a:cs typeface="Calibri"/>
                        </a:rPr>
                        <a:t>7%</a:t>
                      </a:r>
                      <a:endParaRPr lang="en-US" sz="900" dirty="0"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51435" marR="51435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900" dirty="0">
                          <a:latin typeface="+mn-lt"/>
                          <a:ea typeface="Times New Roman"/>
                          <a:cs typeface="Calibri"/>
                        </a:rPr>
                        <a:t>8%</a:t>
                      </a:r>
                      <a:endParaRPr lang="en-US" sz="900" dirty="0"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51435" marR="51435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2377"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900" b="1" dirty="0">
                          <a:latin typeface="+mn-lt"/>
                          <a:ea typeface="Times New Roman"/>
                          <a:cs typeface="Calibri"/>
                        </a:rPr>
                        <a:t>Pts.</a:t>
                      </a:r>
                      <a:endParaRPr lang="en-US" sz="900" b="1" dirty="0"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51435" marR="51435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900" dirty="0">
                          <a:latin typeface="+mn-lt"/>
                          <a:ea typeface="Times New Roman"/>
                          <a:cs typeface="Calibri"/>
                        </a:rPr>
                        <a:t>.625</a:t>
                      </a:r>
                      <a:endParaRPr lang="en-US" sz="900" dirty="0"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51435" marR="51435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900" dirty="0">
                          <a:latin typeface="+mn-lt"/>
                          <a:ea typeface="Times New Roman"/>
                          <a:cs typeface="Calibri"/>
                        </a:rPr>
                        <a:t>1.25</a:t>
                      </a:r>
                      <a:endParaRPr lang="en-US" sz="900" dirty="0"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51435" marR="51435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900" dirty="0">
                          <a:latin typeface="+mn-lt"/>
                          <a:ea typeface="Times New Roman"/>
                          <a:cs typeface="Calibri"/>
                        </a:rPr>
                        <a:t>1.875</a:t>
                      </a:r>
                      <a:endParaRPr lang="en-US" sz="900" dirty="0"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51435" marR="51435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900" dirty="0">
                          <a:latin typeface="+mn-lt"/>
                          <a:ea typeface="Times New Roman"/>
                          <a:cs typeface="Calibri"/>
                        </a:rPr>
                        <a:t>2.5</a:t>
                      </a:r>
                      <a:endParaRPr lang="en-US" sz="900" dirty="0"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51435" marR="51435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900" dirty="0">
                          <a:latin typeface="+mn-lt"/>
                          <a:ea typeface="Times New Roman"/>
                          <a:cs typeface="Calibri"/>
                        </a:rPr>
                        <a:t>3.125</a:t>
                      </a:r>
                      <a:endParaRPr lang="en-US" sz="900" dirty="0"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51435" marR="51435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900" dirty="0">
                          <a:latin typeface="+mn-lt"/>
                          <a:ea typeface="Times New Roman"/>
                          <a:cs typeface="Calibri"/>
                        </a:rPr>
                        <a:t>3.75</a:t>
                      </a:r>
                      <a:endParaRPr lang="en-US" sz="900" dirty="0"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51435" marR="51435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900" dirty="0">
                          <a:latin typeface="+mn-lt"/>
                          <a:ea typeface="Times New Roman"/>
                          <a:cs typeface="Calibri"/>
                        </a:rPr>
                        <a:t>4.375</a:t>
                      </a:r>
                      <a:endParaRPr lang="en-US" sz="900" dirty="0"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51435" marR="51435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900" dirty="0">
                          <a:latin typeface="+mn-lt"/>
                          <a:ea typeface="Times New Roman"/>
                          <a:cs typeface="Calibri"/>
                        </a:rPr>
                        <a:t>5.0</a:t>
                      </a:r>
                      <a:endParaRPr lang="en-US" sz="900" dirty="0"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51435" marR="51435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</a:tbl>
          </a:graphicData>
        </a:graphic>
      </p:graphicFrame>
      <p:sp>
        <p:nvSpPr>
          <p:cNvPr id="6" name="Title 1"/>
          <p:cNvSpPr>
            <a:spLocks noGrp="1"/>
          </p:cNvSpPr>
          <p:nvPr>
            <p:ph type="title"/>
          </p:nvPr>
        </p:nvSpPr>
        <p:spPr>
          <a:xfrm>
            <a:off x="533400" y="533498"/>
            <a:ext cx="7897091" cy="543296"/>
          </a:xfrm>
        </p:spPr>
        <p:txBody>
          <a:bodyPr>
            <a:noAutofit/>
          </a:bodyPr>
          <a:lstStyle/>
          <a:p>
            <a:r>
              <a:rPr lang="en-US" sz="3200" b="1" dirty="0">
                <a:latin typeface="Garamond" pitchFamily="18" charset="0"/>
              </a:rPr>
              <a:t>Minority and Women’s Business Enterprises</a:t>
            </a:r>
          </a:p>
        </p:txBody>
      </p:sp>
      <p:grpSp>
        <p:nvGrpSpPr>
          <p:cNvPr id="10" name="Group 9"/>
          <p:cNvGrpSpPr/>
          <p:nvPr/>
        </p:nvGrpSpPr>
        <p:grpSpPr>
          <a:xfrm>
            <a:off x="2438400" y="5334000"/>
            <a:ext cx="6329363" cy="1414463"/>
            <a:chOff x="2438400" y="5334000"/>
            <a:chExt cx="6329363" cy="1414463"/>
          </a:xfrm>
        </p:grpSpPr>
        <p:pic>
          <p:nvPicPr>
            <p:cNvPr id="11" name="Picture 10" descr="IDOA-logobluecenter.gif"/>
            <p:cNvPicPr>
              <a:picLocks noChangeAspect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7467600" y="5334000"/>
              <a:ext cx="1300163" cy="141446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12" name="TextBox 11"/>
            <p:cNvSpPr txBox="1"/>
            <p:nvPr/>
          </p:nvSpPr>
          <p:spPr>
            <a:xfrm>
              <a:off x="2438400" y="6172200"/>
              <a:ext cx="4876800" cy="400110"/>
            </a:xfrm>
            <a:prstGeom prst="rect">
              <a:avLst/>
            </a:prstGeom>
            <a:noFill/>
          </p:spPr>
          <p:txBody>
            <a:bodyPr>
              <a:spAutoFit/>
              <a:scene3d>
                <a:camera prst="orthographicFront"/>
                <a:lightRig rig="threePt" dir="t"/>
              </a:scene3d>
              <a:sp3d extrusionH="19050" contourW="12700">
                <a:bevelT w="38100" h="38100"/>
                <a:contourClr>
                  <a:schemeClr val="tx2"/>
                </a:contourClr>
              </a:sp3d>
            </a:bodyPr>
            <a:lstStyle/>
            <a:p>
              <a:pPr algn="r" fontAlgn="auto">
                <a:spcBef>
                  <a:spcPts val="0"/>
                </a:spcBef>
                <a:spcAft>
                  <a:spcPts val="0"/>
                </a:spcAft>
                <a:defRPr/>
              </a:pPr>
              <a:r>
                <a:rPr lang="en-US" sz="2000" b="1" i="1" dirty="0">
                  <a:solidFill>
                    <a:srgbClr val="FFC000"/>
                  </a:solidFill>
                  <a:effectLst>
                    <a:innerShdw blurRad="330200">
                      <a:schemeClr val="tx2">
                        <a:alpha val="55000"/>
                      </a:schemeClr>
                    </a:innerShdw>
                  </a:effectLst>
                  <a:latin typeface="Garamond" pitchFamily="18" charset="0"/>
                </a:rPr>
                <a:t>Indiana Department of Administration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219654562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IDOA-logobluecenter.gif"/>
          <p:cNvPicPr>
            <a:picLocks noChangeAspect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7467600" y="5334000"/>
            <a:ext cx="1300163" cy="14144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TextBox 4"/>
          <p:cNvSpPr txBox="1"/>
          <p:nvPr/>
        </p:nvSpPr>
        <p:spPr>
          <a:xfrm>
            <a:off x="2438400" y="6172200"/>
            <a:ext cx="4876800" cy="400110"/>
          </a:xfrm>
          <a:prstGeom prst="rect">
            <a:avLst/>
          </a:prstGeom>
          <a:noFill/>
        </p:spPr>
        <p:txBody>
          <a:bodyPr>
            <a:spAutoFit/>
            <a:scene3d>
              <a:camera prst="orthographicFront"/>
              <a:lightRig rig="threePt" dir="t"/>
            </a:scene3d>
            <a:sp3d extrusionH="19050" contourW="12700">
              <a:bevelT w="38100" h="38100"/>
              <a:contourClr>
                <a:schemeClr val="tx2"/>
              </a:contourClr>
            </a:sp3d>
          </a:bodyPr>
          <a:lstStyle/>
          <a:p>
            <a:pPr algn="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000" b="1" i="1" dirty="0">
                <a:solidFill>
                  <a:srgbClr val="FFC000"/>
                </a:solidFill>
                <a:effectLst>
                  <a:innerShdw blurRad="330200">
                    <a:schemeClr val="tx2">
                      <a:alpha val="55000"/>
                    </a:schemeClr>
                  </a:innerShdw>
                </a:effectLst>
                <a:latin typeface="Garamond" pitchFamily="18" charset="0"/>
              </a:rPr>
              <a:t>Indiana Department of Administration</a:t>
            </a:r>
          </a:p>
        </p:txBody>
      </p:sp>
      <p:sp>
        <p:nvSpPr>
          <p:cNvPr id="6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3600" b="1" dirty="0">
                <a:latin typeface="Garamond" pitchFamily="18" charset="0"/>
              </a:rPr>
              <a:t>Indiana Veteran Owned Small Business</a:t>
            </a:r>
          </a:p>
        </p:txBody>
      </p:sp>
      <p:sp>
        <p:nvSpPr>
          <p:cNvPr id="7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en-US" altLang="en-US" sz="1800" b="1" dirty="0">
                <a:latin typeface="Garamond" pitchFamily="18" charset="0"/>
              </a:rPr>
              <a:t>Contact Information</a:t>
            </a:r>
          </a:p>
          <a:p>
            <a:pPr lvl="1"/>
            <a:r>
              <a:rPr lang="en-US" altLang="en-US" sz="1800" dirty="0">
                <a:latin typeface="Garamond" panose="02020404030301010803" pitchFamily="18" charset="0"/>
              </a:rPr>
              <a:t>Phone: </a:t>
            </a:r>
            <a:r>
              <a:rPr lang="en-US" altLang="en-US" sz="1800" dirty="0" smtClean="0">
                <a:latin typeface="Garamond" panose="02020404030301010803" pitchFamily="18" charset="0"/>
              </a:rPr>
              <a:t>317-232-3061</a:t>
            </a:r>
          </a:p>
          <a:p>
            <a:pPr lvl="1"/>
            <a:r>
              <a:rPr lang="en-US" altLang="en-US" sz="1800" dirty="0" smtClean="0">
                <a:latin typeface="Garamond" panose="02020404030301010803" pitchFamily="18" charset="0"/>
              </a:rPr>
              <a:t>E-mail</a:t>
            </a:r>
            <a:r>
              <a:rPr lang="en-US" altLang="en-US" sz="1800" b="1" dirty="0">
                <a:latin typeface="Garamond" panose="02020404030301010803" pitchFamily="18" charset="0"/>
              </a:rPr>
              <a:t>:</a:t>
            </a:r>
            <a:r>
              <a:rPr lang="en-US" altLang="en-US" sz="1800" dirty="0">
                <a:latin typeface="Garamond" panose="02020404030301010803" pitchFamily="18" charset="0"/>
              </a:rPr>
              <a:t> </a:t>
            </a:r>
            <a:r>
              <a:rPr lang="en-US" altLang="en-US" sz="1800" dirty="0">
                <a:latin typeface="Garamond" panose="02020404030301010803" pitchFamily="18" charset="0"/>
                <a:hlinkClick r:id="rId3"/>
              </a:rPr>
              <a:t>Indianaveteranspreference@idoa.in.gov</a:t>
            </a:r>
            <a:endParaRPr lang="en-US" altLang="en-US" sz="1800" dirty="0">
              <a:latin typeface="Garamond" panose="02020404030301010803" pitchFamily="18" charset="0"/>
            </a:endParaRPr>
          </a:p>
          <a:p>
            <a:pPr lvl="1"/>
            <a:r>
              <a:rPr lang="en-US" altLang="en-US" sz="1800" dirty="0" smtClean="0">
                <a:latin typeface="Garamond" panose="02020404030301010803" pitchFamily="18" charset="0"/>
              </a:rPr>
              <a:t>Web</a:t>
            </a:r>
            <a:r>
              <a:rPr lang="en-US" altLang="en-US" sz="1800" dirty="0">
                <a:latin typeface="Garamond" panose="02020404030301010803" pitchFamily="18" charset="0"/>
              </a:rPr>
              <a:t>: </a:t>
            </a:r>
            <a:r>
              <a:rPr lang="en-US" altLang="en-US" sz="1800" dirty="0">
                <a:latin typeface="Garamond" panose="02020404030301010803" pitchFamily="18" charset="0"/>
                <a:hlinkClick r:id="rId4"/>
              </a:rPr>
              <a:t>www.in.gov/idoa/2862.htm </a:t>
            </a:r>
            <a:r>
              <a:rPr lang="en-US" altLang="en-US" sz="1800" dirty="0">
                <a:latin typeface="Garamond" panose="02020404030301010803" pitchFamily="18" charset="0"/>
              </a:rPr>
              <a:t/>
            </a:r>
            <a:br>
              <a:rPr lang="en-US" altLang="en-US" sz="1800" dirty="0">
                <a:latin typeface="Garamond" panose="02020404030301010803" pitchFamily="18" charset="0"/>
              </a:rPr>
            </a:br>
            <a:endParaRPr lang="en-US" altLang="en-US" sz="1800" dirty="0">
              <a:latin typeface="Garamond" panose="02020404030301010803" pitchFamily="18" charset="0"/>
            </a:endParaRPr>
          </a:p>
          <a:p>
            <a:pPr marL="0" indent="0" eaLnBrk="1" hangingPunct="1">
              <a:buNone/>
            </a:pPr>
            <a:r>
              <a:rPr lang="en-US" sz="1800" b="1" dirty="0" smtClean="0">
                <a:latin typeface="Garamond" pitchFamily="18" charset="0"/>
              </a:rPr>
              <a:t>Complete </a:t>
            </a:r>
            <a:r>
              <a:rPr lang="en-US" sz="1800" b="1" dirty="0">
                <a:latin typeface="Garamond" pitchFamily="18" charset="0"/>
              </a:rPr>
              <a:t>Attachment A1, IVOSB Form</a:t>
            </a:r>
          </a:p>
          <a:p>
            <a:pPr lvl="1"/>
            <a:r>
              <a:rPr lang="en-US" sz="1800" dirty="0" smtClean="0">
                <a:latin typeface="Garamond" panose="02020404030301010803" pitchFamily="18" charset="0"/>
              </a:rPr>
              <a:t>Include </a:t>
            </a:r>
            <a:r>
              <a:rPr lang="en-US" sz="1800" dirty="0">
                <a:latin typeface="Garamond" panose="02020404030301010803" pitchFamily="18" charset="0"/>
              </a:rPr>
              <a:t>sub-contractor letters of </a:t>
            </a:r>
            <a:r>
              <a:rPr lang="en-US" sz="1800" dirty="0" smtClean="0">
                <a:latin typeface="Garamond" panose="02020404030301010803" pitchFamily="18" charset="0"/>
              </a:rPr>
              <a:t>commitment</a:t>
            </a:r>
          </a:p>
          <a:p>
            <a:pPr marL="457200" lvl="1" indent="0">
              <a:buNone/>
            </a:pPr>
            <a:r>
              <a:rPr lang="en-US" sz="1800" dirty="0" smtClean="0">
                <a:latin typeface="Garamond" panose="02020404030301010803" pitchFamily="18" charset="0"/>
              </a:rPr>
              <a:t> </a:t>
            </a:r>
            <a:endParaRPr lang="en-US" sz="1800" dirty="0">
              <a:latin typeface="Garamond" panose="02020404030301010803" pitchFamily="18" charset="0"/>
            </a:endParaRPr>
          </a:p>
          <a:p>
            <a:pPr marL="0" indent="0" eaLnBrk="1" hangingPunct="1">
              <a:buNone/>
            </a:pPr>
            <a:r>
              <a:rPr lang="en-US" sz="1800" b="1" dirty="0">
                <a:latin typeface="Garamond" pitchFamily="18" charset="0"/>
              </a:rPr>
              <a:t>Goals for Proposal</a:t>
            </a:r>
          </a:p>
          <a:p>
            <a:pPr lvl="1"/>
            <a:r>
              <a:rPr lang="en-US" sz="1800" dirty="0">
                <a:latin typeface="Garamond" panose="02020404030301010803" pitchFamily="18" charset="0"/>
              </a:rPr>
              <a:t>3% </a:t>
            </a:r>
            <a:r>
              <a:rPr lang="en-US" sz="1800" dirty="0" smtClean="0">
                <a:latin typeface="Garamond" panose="02020404030301010803" pitchFamily="18" charset="0"/>
              </a:rPr>
              <a:t>Indiana Veteran Owned Small Business</a:t>
            </a:r>
            <a:endParaRPr lang="en-US" sz="1800" dirty="0">
              <a:latin typeface="Garamond" panose="02020404030301010803" pitchFamily="18" charset="0"/>
            </a:endParaRPr>
          </a:p>
          <a:p>
            <a:pPr lvl="1" eaLnBrk="1" hangingPunct="1"/>
            <a:endParaRPr lang="en-US" dirty="0">
              <a:latin typeface="Garamond" pitchFamily="18" charset="0"/>
            </a:endParaRPr>
          </a:p>
        </p:txBody>
      </p:sp>
      <p:sp>
        <p:nvSpPr>
          <p:cNvPr id="3" name="Slide Number Placeholder 2">
            <a:extLst>
              <a:ext uri="{FF2B5EF4-FFF2-40B4-BE49-F238E27FC236}">
                <a16:creationId xmlns="" xmlns:a16="http://schemas.microsoft.com/office/drawing/2014/main" id="{49C6899A-5FAF-4DA5-8F43-2DB4009B5AB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FBE726-DBFE-42C8-9E3A-ACED5DC5B2D0}" type="slidenum">
              <a:rPr lang="en-US" smtClean="0"/>
              <a:pPr/>
              <a:t>21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56746321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IDOA-logobluecenter.gif"/>
          <p:cNvPicPr>
            <a:picLocks noChangeAspect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7467600" y="5334000"/>
            <a:ext cx="1300163" cy="14144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437977" y="6172201"/>
            <a:ext cx="4877223" cy="396274"/>
          </a:xfrm>
          <a:prstGeom prst="rect">
            <a:avLst/>
          </a:prstGeom>
        </p:spPr>
      </p:pic>
      <p:sp>
        <p:nvSpPr>
          <p:cNvPr id="3" name="Slide Number Placeholder 2">
            <a:extLst>
              <a:ext uri="{FF2B5EF4-FFF2-40B4-BE49-F238E27FC236}">
                <a16:creationId xmlns="" xmlns:a16="http://schemas.microsoft.com/office/drawing/2014/main" id="{C7CD5458-5275-4899-80A6-3F9E8E26B61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FBE726-DBFE-42C8-9E3A-ACED5DC5B2D0}" type="slidenum">
              <a:rPr lang="en-US" smtClean="0"/>
              <a:pPr/>
              <a:t>22</a:t>
            </a:fld>
            <a:endParaRPr lang="en-US" dirty="0"/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414886" y="85726"/>
            <a:ext cx="4714875" cy="60864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00863843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200" b="1" dirty="0">
                <a:latin typeface="Garamond" pitchFamily="18" charset="0"/>
              </a:rPr>
              <a:t>Indiana Veteran Owned Small </a:t>
            </a:r>
            <a:r>
              <a:rPr lang="en-US" sz="3200" b="1" dirty="0" smtClean="0">
                <a:latin typeface="Garamond" pitchFamily="18" charset="0"/>
              </a:rPr>
              <a:t>Business</a:t>
            </a:r>
            <a:endParaRPr lang="en-US" sz="3200" b="1" dirty="0">
              <a:latin typeface="Garamond" pitchFamily="18" charset="0"/>
            </a:endParaRPr>
          </a:p>
        </p:txBody>
      </p:sp>
      <p:sp>
        <p:nvSpPr>
          <p:cNvPr id="7" name="Rectangle 3"/>
          <p:cNvSpPr>
            <a:spLocks noGrp="1" noChangeArrowheads="1"/>
          </p:cNvSpPr>
          <p:nvPr>
            <p:ph idx="1"/>
          </p:nvPr>
        </p:nvSpPr>
        <p:spPr/>
        <p:txBody>
          <a:bodyPr>
            <a:noAutofit/>
          </a:bodyPr>
          <a:lstStyle/>
          <a:p>
            <a:pPr marL="0" indent="0">
              <a:buNone/>
            </a:pPr>
            <a:r>
              <a:rPr lang="en-US" sz="1800" b="1" dirty="0" smtClean="0">
                <a:latin typeface="Garamond" panose="02020404030301010803" pitchFamily="18" charset="0"/>
              </a:rPr>
              <a:t>Prime </a:t>
            </a:r>
            <a:r>
              <a:rPr lang="en-US" sz="1800" b="1" dirty="0">
                <a:latin typeface="Garamond" panose="02020404030301010803" pitchFamily="18" charset="0"/>
              </a:rPr>
              <a:t>contractors should note the following: </a:t>
            </a:r>
          </a:p>
          <a:p>
            <a:r>
              <a:rPr lang="en-US" sz="1800" dirty="0">
                <a:latin typeface="Garamond" panose="02020404030301010803" pitchFamily="18" charset="0"/>
              </a:rPr>
              <a:t>Pursuant to 25 IAC 9-4-1(c), a Prime Contractor who is an IVOSB can use their own workforce to count toward the goal</a:t>
            </a:r>
            <a:r>
              <a:rPr lang="en-US" sz="1800" dirty="0" smtClean="0">
                <a:latin typeface="Garamond" panose="02020404030301010803" pitchFamily="18" charset="0"/>
              </a:rPr>
              <a:t>.</a:t>
            </a:r>
          </a:p>
          <a:p>
            <a:r>
              <a:rPr lang="en-US" sz="1800" dirty="0">
                <a:latin typeface="Garamond" panose="02020404030301010803" pitchFamily="18" charset="0"/>
              </a:rPr>
              <a:t>IVOSB must have a Bidder ID (see section 2.3.7 - Department of Administration, Procurement Division</a:t>
            </a:r>
            <a:r>
              <a:rPr lang="en-US" sz="1800" dirty="0" smtClean="0">
                <a:latin typeface="Garamond" panose="02020404030301010803" pitchFamily="18" charset="0"/>
              </a:rPr>
              <a:t>).</a:t>
            </a:r>
            <a:endParaRPr lang="en-US" sz="1800" dirty="0">
              <a:latin typeface="Garamond" panose="02020404030301010803" pitchFamily="18" charset="0"/>
            </a:endParaRPr>
          </a:p>
          <a:p>
            <a:pPr lvl="0"/>
            <a:r>
              <a:rPr lang="en-US" sz="1800" dirty="0" smtClean="0">
                <a:latin typeface="Garamond" panose="02020404030301010803" pitchFamily="18" charset="0"/>
              </a:rPr>
              <a:t>Prime contractor and/or subcontractors’ </a:t>
            </a:r>
            <a:r>
              <a:rPr lang="en-US" sz="1800" dirty="0">
                <a:latin typeface="Garamond" panose="02020404030301010803" pitchFamily="18" charset="0"/>
              </a:rPr>
              <a:t>Certification </a:t>
            </a:r>
            <a:r>
              <a:rPr lang="en-US" sz="1800" dirty="0" smtClean="0">
                <a:latin typeface="Garamond" panose="02020404030301010803" pitchFamily="18" charset="0"/>
              </a:rPr>
              <a:t>Letter(s), </a:t>
            </a:r>
            <a:r>
              <a:rPr lang="en-US" sz="1800" dirty="0">
                <a:latin typeface="Garamond" panose="02020404030301010803" pitchFamily="18" charset="0"/>
              </a:rPr>
              <a:t>provided by IDOA or </a:t>
            </a:r>
            <a:r>
              <a:rPr lang="en-US" sz="1800" dirty="0" smtClean="0">
                <a:latin typeface="Garamond" panose="02020404030301010803" pitchFamily="18" charset="0"/>
              </a:rPr>
              <a:t>VA </a:t>
            </a:r>
            <a:r>
              <a:rPr lang="en-US" sz="1800" dirty="0">
                <a:latin typeface="Garamond" panose="02020404030301010803" pitchFamily="18" charset="0"/>
              </a:rPr>
              <a:t>OSDBU, must </a:t>
            </a:r>
            <a:r>
              <a:rPr lang="en-US" sz="1800" dirty="0" smtClean="0">
                <a:latin typeface="Garamond" panose="02020404030301010803" pitchFamily="18" charset="0"/>
              </a:rPr>
              <a:t>accompany the </a:t>
            </a:r>
            <a:r>
              <a:rPr lang="en-US" sz="1800" dirty="0">
                <a:latin typeface="Garamond" panose="02020404030301010803" pitchFamily="18" charset="0"/>
              </a:rPr>
              <a:t>proposal to show current status of certification.</a:t>
            </a:r>
          </a:p>
          <a:p>
            <a:pPr lvl="0"/>
            <a:r>
              <a:rPr lang="en-US" sz="1800" dirty="0">
                <a:latin typeface="Garamond" panose="02020404030301010803" pitchFamily="18" charset="0"/>
              </a:rPr>
              <a:t>Each firm may only serve as one classification – MBE, </a:t>
            </a:r>
            <a:r>
              <a:rPr lang="en-US" sz="1800" dirty="0" smtClean="0">
                <a:latin typeface="Garamond" panose="02020404030301010803" pitchFamily="18" charset="0"/>
              </a:rPr>
              <a:t>WBE, or IVOSB (</a:t>
            </a:r>
            <a:r>
              <a:rPr lang="en-US" sz="1800" dirty="0">
                <a:latin typeface="Garamond" panose="02020404030301010803" pitchFamily="18" charset="0"/>
              </a:rPr>
              <a:t>see section 1.22</a:t>
            </a:r>
            <a:r>
              <a:rPr lang="en-US" sz="1800" dirty="0" smtClean="0">
                <a:latin typeface="Garamond" panose="02020404030301010803" pitchFamily="18" charset="0"/>
              </a:rPr>
              <a:t>).</a:t>
            </a:r>
            <a:endParaRPr lang="en-US" sz="1800" dirty="0">
              <a:latin typeface="Garamond" panose="02020404030301010803" pitchFamily="18" charset="0"/>
            </a:endParaRPr>
          </a:p>
        </p:txBody>
      </p:sp>
      <p:grpSp>
        <p:nvGrpSpPr>
          <p:cNvPr id="4" name="Group 3"/>
          <p:cNvGrpSpPr/>
          <p:nvPr/>
        </p:nvGrpSpPr>
        <p:grpSpPr>
          <a:xfrm>
            <a:off x="2438400" y="5334000"/>
            <a:ext cx="6329363" cy="1414463"/>
            <a:chOff x="2438400" y="5334000"/>
            <a:chExt cx="6329363" cy="1414463"/>
          </a:xfrm>
        </p:grpSpPr>
        <p:pic>
          <p:nvPicPr>
            <p:cNvPr id="5" name="Picture 4" descr="IDOA-logobluecenter.gif"/>
            <p:cNvPicPr>
              <a:picLocks noChangeAspect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7467600" y="5334000"/>
              <a:ext cx="1300163" cy="141446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6" name="TextBox 5"/>
            <p:cNvSpPr txBox="1"/>
            <p:nvPr/>
          </p:nvSpPr>
          <p:spPr>
            <a:xfrm>
              <a:off x="2438400" y="6172200"/>
              <a:ext cx="4876800" cy="400110"/>
            </a:xfrm>
            <a:prstGeom prst="rect">
              <a:avLst/>
            </a:prstGeom>
            <a:noFill/>
          </p:spPr>
          <p:txBody>
            <a:bodyPr>
              <a:spAutoFit/>
              <a:scene3d>
                <a:camera prst="orthographicFront"/>
                <a:lightRig rig="threePt" dir="t"/>
              </a:scene3d>
              <a:sp3d extrusionH="19050" contourW="12700">
                <a:bevelT w="38100" h="38100"/>
                <a:contourClr>
                  <a:schemeClr val="tx2"/>
                </a:contourClr>
              </a:sp3d>
            </a:bodyPr>
            <a:lstStyle/>
            <a:p>
              <a:pPr algn="r" fontAlgn="auto">
                <a:spcBef>
                  <a:spcPts val="0"/>
                </a:spcBef>
                <a:spcAft>
                  <a:spcPts val="0"/>
                </a:spcAft>
                <a:defRPr/>
              </a:pPr>
              <a:r>
                <a:rPr lang="en-US" sz="2000" b="1" i="1" dirty="0">
                  <a:solidFill>
                    <a:srgbClr val="FFC000"/>
                  </a:solidFill>
                  <a:effectLst>
                    <a:innerShdw blurRad="330200">
                      <a:schemeClr val="tx2">
                        <a:alpha val="55000"/>
                      </a:schemeClr>
                    </a:innerShdw>
                  </a:effectLst>
                  <a:latin typeface="Garamond" pitchFamily="18" charset="0"/>
                </a:rPr>
                <a:t>Indiana Department of Administration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333101845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200" b="1" dirty="0">
                <a:latin typeface="Garamond" pitchFamily="18" charset="0"/>
              </a:rPr>
              <a:t>Indiana Veteran Owned Small </a:t>
            </a:r>
            <a:r>
              <a:rPr lang="en-US" sz="3200" b="1" dirty="0" smtClean="0">
                <a:latin typeface="Garamond" pitchFamily="18" charset="0"/>
              </a:rPr>
              <a:t>Business</a:t>
            </a:r>
            <a:endParaRPr lang="en-US" sz="3200" b="1" dirty="0">
              <a:latin typeface="Garamond" pitchFamily="18" charset="0"/>
            </a:endParaRPr>
          </a:p>
        </p:txBody>
      </p:sp>
      <p:sp>
        <p:nvSpPr>
          <p:cNvPr id="7" name="Rectangle 3"/>
          <p:cNvSpPr>
            <a:spLocks noGrp="1" noChangeArrowheads="1"/>
          </p:cNvSpPr>
          <p:nvPr>
            <p:ph idx="1"/>
          </p:nvPr>
        </p:nvSpPr>
        <p:spPr/>
        <p:txBody>
          <a:bodyPr>
            <a:noAutofit/>
          </a:bodyPr>
          <a:lstStyle/>
          <a:p>
            <a:pPr marL="0" indent="0">
              <a:lnSpc>
                <a:spcPct val="110000"/>
              </a:lnSpc>
              <a:buNone/>
              <a:defRPr/>
            </a:pPr>
            <a:r>
              <a:rPr lang="en-US" sz="1800" b="1" dirty="0">
                <a:latin typeface="Garamond" pitchFamily="18" charset="0"/>
              </a:rPr>
              <a:t>Prime contractors must ensure that the proposed subcontractors meet the following criteria:</a:t>
            </a:r>
          </a:p>
          <a:p>
            <a:r>
              <a:rPr lang="en-US" sz="1800" dirty="0" smtClean="0">
                <a:latin typeface="Garamond" pitchFamily="18" charset="0"/>
              </a:rPr>
              <a:t>Must </a:t>
            </a:r>
            <a:r>
              <a:rPr lang="en-US" sz="1800" dirty="0">
                <a:latin typeface="Garamond" pitchFamily="18" charset="0"/>
              </a:rPr>
              <a:t>be listed on Federal Center for Veterans Business Enterprise </a:t>
            </a:r>
            <a:r>
              <a:rPr lang="en-US" sz="1800" dirty="0" smtClean="0">
                <a:latin typeface="Garamond" panose="02020404030301010803" pitchFamily="18" charset="0"/>
              </a:rPr>
              <a:t>(</a:t>
            </a:r>
            <a:r>
              <a:rPr lang="en-US" sz="1800" u="sng" dirty="0">
                <a:latin typeface="Garamond" panose="02020404030301010803" pitchFamily="18" charset="0"/>
                <a:hlinkClick r:id="rId3" tooltip="VA OSDBU"/>
              </a:rPr>
              <a:t>VA OSDBU</a:t>
            </a:r>
            <a:r>
              <a:rPr lang="en-US" sz="1800" dirty="0" smtClean="0">
                <a:latin typeface="Garamond" pitchFamily="18" charset="0"/>
              </a:rPr>
              <a:t>) </a:t>
            </a:r>
            <a:r>
              <a:rPr lang="en-US" sz="1800" dirty="0">
                <a:latin typeface="Garamond" pitchFamily="18" charset="0"/>
              </a:rPr>
              <a:t>registry or listed on the IDOA Directory of Certified Firms, </a:t>
            </a:r>
            <a:r>
              <a:rPr lang="en-US" sz="1800" b="1" dirty="0">
                <a:latin typeface="Garamond" pitchFamily="18" charset="0"/>
              </a:rPr>
              <a:t>on or before </a:t>
            </a:r>
            <a:r>
              <a:rPr lang="en-US" sz="1800" dirty="0">
                <a:latin typeface="Garamond" pitchFamily="18" charset="0"/>
              </a:rPr>
              <a:t>the proposal due </a:t>
            </a:r>
            <a:r>
              <a:rPr lang="en-US" sz="1800" dirty="0" smtClean="0">
                <a:latin typeface="Garamond" pitchFamily="18" charset="0"/>
              </a:rPr>
              <a:t>date. </a:t>
            </a:r>
          </a:p>
          <a:p>
            <a:r>
              <a:rPr lang="en-US" sz="1800" b="1" dirty="0" smtClean="0">
                <a:latin typeface="Garamond" pitchFamily="18" charset="0"/>
              </a:rPr>
              <a:t>Serve </a:t>
            </a:r>
            <a:r>
              <a:rPr lang="en-US" sz="1800" b="1" dirty="0">
                <a:latin typeface="Garamond" pitchFamily="18" charset="0"/>
              </a:rPr>
              <a:t>a </a:t>
            </a:r>
            <a:r>
              <a:rPr lang="en-US" sz="1800" b="1" dirty="0" smtClean="0">
                <a:latin typeface="Garamond" pitchFamily="18" charset="0"/>
              </a:rPr>
              <a:t>Valuable Scope Contribution (VSC) on </a:t>
            </a:r>
            <a:r>
              <a:rPr lang="en-US" sz="1800" b="1" dirty="0">
                <a:latin typeface="Garamond" pitchFamily="18" charset="0"/>
              </a:rPr>
              <a:t>the engagement, as confirmed by the State.</a:t>
            </a:r>
          </a:p>
          <a:p>
            <a:r>
              <a:rPr lang="en-US" sz="1800" dirty="0">
                <a:latin typeface="Garamond" pitchFamily="18" charset="0"/>
              </a:rPr>
              <a:t>Provide the goods or services specific to the contract and within the industry area for which it is certified</a:t>
            </a:r>
          </a:p>
        </p:txBody>
      </p:sp>
      <p:grpSp>
        <p:nvGrpSpPr>
          <p:cNvPr id="4" name="Group 3"/>
          <p:cNvGrpSpPr/>
          <p:nvPr/>
        </p:nvGrpSpPr>
        <p:grpSpPr>
          <a:xfrm>
            <a:off x="2438400" y="5334000"/>
            <a:ext cx="6329363" cy="1414463"/>
            <a:chOff x="2438400" y="5334000"/>
            <a:chExt cx="6329363" cy="1414463"/>
          </a:xfrm>
        </p:grpSpPr>
        <p:pic>
          <p:nvPicPr>
            <p:cNvPr id="5" name="Picture 4" descr="IDOA-logobluecenter.gif"/>
            <p:cNvPicPr>
              <a:picLocks noChangeAspect="1"/>
            </p:cNvPicPr>
            <p:nvPr/>
          </p:nvPicPr>
          <p:blipFill>
            <a:blip r:embed="rId4" cstate="print"/>
            <a:srcRect/>
            <a:stretch>
              <a:fillRect/>
            </a:stretch>
          </p:blipFill>
          <p:spPr bwMode="auto">
            <a:xfrm>
              <a:off x="7467600" y="5334000"/>
              <a:ext cx="1300163" cy="141446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6" name="TextBox 5"/>
            <p:cNvSpPr txBox="1"/>
            <p:nvPr/>
          </p:nvSpPr>
          <p:spPr>
            <a:xfrm>
              <a:off x="2438400" y="6172200"/>
              <a:ext cx="4876800" cy="400110"/>
            </a:xfrm>
            <a:prstGeom prst="rect">
              <a:avLst/>
            </a:prstGeom>
            <a:noFill/>
          </p:spPr>
          <p:txBody>
            <a:bodyPr>
              <a:spAutoFit/>
              <a:scene3d>
                <a:camera prst="orthographicFront"/>
                <a:lightRig rig="threePt" dir="t"/>
              </a:scene3d>
              <a:sp3d extrusionH="19050" contourW="12700">
                <a:bevelT w="38100" h="38100"/>
                <a:contourClr>
                  <a:schemeClr val="tx2"/>
                </a:contourClr>
              </a:sp3d>
            </a:bodyPr>
            <a:lstStyle/>
            <a:p>
              <a:pPr algn="r" fontAlgn="auto">
                <a:spcBef>
                  <a:spcPts val="0"/>
                </a:spcBef>
                <a:spcAft>
                  <a:spcPts val="0"/>
                </a:spcAft>
                <a:defRPr/>
              </a:pPr>
              <a:r>
                <a:rPr lang="en-US" sz="2000" b="1" i="1" dirty="0">
                  <a:solidFill>
                    <a:srgbClr val="FFC000"/>
                  </a:solidFill>
                  <a:effectLst>
                    <a:innerShdw blurRad="330200">
                      <a:schemeClr val="tx2">
                        <a:alpha val="55000"/>
                      </a:schemeClr>
                    </a:innerShdw>
                  </a:effectLst>
                  <a:latin typeface="Garamond" pitchFamily="18" charset="0"/>
                </a:rPr>
                <a:t>Indiana Department of Administration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21267035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IDOA-logobluecenter.gif"/>
          <p:cNvPicPr>
            <a:picLocks noChangeAspect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7467600" y="5334000"/>
            <a:ext cx="1300163" cy="14144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TextBox 4"/>
          <p:cNvSpPr txBox="1"/>
          <p:nvPr/>
        </p:nvSpPr>
        <p:spPr>
          <a:xfrm>
            <a:off x="2438400" y="6172200"/>
            <a:ext cx="4876800" cy="400110"/>
          </a:xfrm>
          <a:prstGeom prst="rect">
            <a:avLst/>
          </a:prstGeom>
          <a:noFill/>
        </p:spPr>
        <p:txBody>
          <a:bodyPr>
            <a:spAutoFit/>
            <a:scene3d>
              <a:camera prst="orthographicFront"/>
              <a:lightRig rig="threePt" dir="t"/>
            </a:scene3d>
            <a:sp3d extrusionH="19050" contourW="12700">
              <a:bevelT w="38100" h="38100"/>
              <a:contourClr>
                <a:schemeClr val="tx2"/>
              </a:contourClr>
            </a:sp3d>
          </a:bodyPr>
          <a:lstStyle/>
          <a:p>
            <a:pPr algn="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000" b="1" i="1" dirty="0">
                <a:solidFill>
                  <a:srgbClr val="FFC000"/>
                </a:solidFill>
                <a:effectLst>
                  <a:innerShdw blurRad="330200">
                    <a:schemeClr val="tx2">
                      <a:alpha val="55000"/>
                    </a:schemeClr>
                  </a:innerShdw>
                </a:effectLst>
                <a:latin typeface="Garamond" pitchFamily="18" charset="0"/>
              </a:rPr>
              <a:t>Indiana Department of Administration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="" xmlns:a16="http://schemas.microsoft.com/office/drawing/2014/main" id="{52759904-5C10-45C2-96F2-248DDEEC08D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FBE726-DBFE-42C8-9E3A-ACED5DC5B2D0}" type="slidenum">
              <a:rPr lang="en-US" smtClean="0"/>
              <a:pPr/>
              <a:t>25</a:t>
            </a:fld>
            <a:endParaRPr lang="en-US" dirty="0"/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590800" y="305921"/>
            <a:ext cx="4572000" cy="586627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98324480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62000" y="1417638"/>
            <a:ext cx="7458075" cy="375285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3600" b="1" dirty="0">
                <a:latin typeface="Garamond" panose="02020404030301010803" pitchFamily="18" charset="0"/>
              </a:rPr>
              <a:t>Indiana Veteran Owned Small Business</a:t>
            </a:r>
            <a:endParaRPr lang="en-US" sz="3600" dirty="0">
              <a:latin typeface="Garamond" panose="02020404030301010803" pitchFamily="18" charset="0"/>
            </a:endParaRPr>
          </a:p>
        </p:txBody>
      </p:sp>
      <p:pic>
        <p:nvPicPr>
          <p:cNvPr id="5" name="Picture 4" descr="IDOA-logobluecenter.gif"/>
          <p:cNvPicPr>
            <a:picLocks noChangeAspect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7467600" y="5334000"/>
            <a:ext cx="1300163" cy="14144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6" name="TextBox 5"/>
          <p:cNvSpPr txBox="1"/>
          <p:nvPr/>
        </p:nvSpPr>
        <p:spPr>
          <a:xfrm>
            <a:off x="2438400" y="6172200"/>
            <a:ext cx="4876800" cy="400110"/>
          </a:xfrm>
          <a:prstGeom prst="rect">
            <a:avLst/>
          </a:prstGeom>
          <a:noFill/>
        </p:spPr>
        <p:txBody>
          <a:bodyPr>
            <a:spAutoFit/>
            <a:scene3d>
              <a:camera prst="orthographicFront"/>
              <a:lightRig rig="threePt" dir="t"/>
            </a:scene3d>
            <a:sp3d extrusionH="19050" contourW="12700">
              <a:bevelT w="38100" h="38100"/>
              <a:contourClr>
                <a:schemeClr val="tx2"/>
              </a:contourClr>
            </a:sp3d>
          </a:bodyPr>
          <a:lstStyle/>
          <a:p>
            <a:pPr algn="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000" b="1" i="1" dirty="0">
                <a:solidFill>
                  <a:srgbClr val="FFC000"/>
                </a:solidFill>
                <a:effectLst>
                  <a:innerShdw blurRad="330200">
                    <a:schemeClr val="tx2">
                      <a:alpha val="55000"/>
                    </a:schemeClr>
                  </a:innerShdw>
                </a:effectLst>
                <a:latin typeface="+mn-lt"/>
                <a:cs typeface="+mn-cs"/>
              </a:rPr>
              <a:t>Indiana Department of Administration</a:t>
            </a:r>
          </a:p>
        </p:txBody>
      </p:sp>
      <p:sp>
        <p:nvSpPr>
          <p:cNvPr id="7" name="Right Arrow 6"/>
          <p:cNvSpPr/>
          <p:nvPr/>
        </p:nvSpPr>
        <p:spPr>
          <a:xfrm>
            <a:off x="152400" y="2566001"/>
            <a:ext cx="685800" cy="228600"/>
          </a:xfrm>
          <a:prstGeom prst="rightArrow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1">
            <a:schemeClr val="accent4"/>
          </a:lnRef>
          <a:fillRef idx="3">
            <a:schemeClr val="accent4"/>
          </a:fillRef>
          <a:effectRef idx="2">
            <a:schemeClr val="accent4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b="1" dirty="0">
              <a:ln w="12700">
                <a:solidFill>
                  <a:schemeClr val="tx2">
                    <a:satMod val="155000"/>
                  </a:schemeClr>
                </a:solidFill>
                <a:prstDash val="solid"/>
              </a:ln>
              <a:solidFill>
                <a:srgbClr val="FF3300"/>
              </a:solidFill>
              <a:effectLst>
                <a:outerShdw blurRad="41275" dist="20320" dir="1800000" algn="tl" rotWithShape="0">
                  <a:srgbClr val="000000">
                    <a:alpha val="40000"/>
                  </a:srgbClr>
                </a:outerShdw>
              </a:effectLst>
            </a:endParaRPr>
          </a:p>
        </p:txBody>
      </p:sp>
      <p:sp>
        <p:nvSpPr>
          <p:cNvPr id="9" name="Right Arrow 8"/>
          <p:cNvSpPr/>
          <p:nvPr/>
        </p:nvSpPr>
        <p:spPr>
          <a:xfrm>
            <a:off x="152400" y="3937858"/>
            <a:ext cx="685800" cy="228600"/>
          </a:xfrm>
          <a:prstGeom prst="rightArrow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1">
            <a:schemeClr val="accent4"/>
          </a:lnRef>
          <a:fillRef idx="3">
            <a:schemeClr val="accent4"/>
          </a:fillRef>
          <a:effectRef idx="2">
            <a:schemeClr val="accent4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b="1" dirty="0">
              <a:ln w="12700">
                <a:solidFill>
                  <a:schemeClr val="tx2">
                    <a:satMod val="155000"/>
                  </a:schemeClr>
                </a:solidFill>
                <a:prstDash val="solid"/>
              </a:ln>
              <a:solidFill>
                <a:srgbClr val="FF3300"/>
              </a:solidFill>
              <a:effectLst>
                <a:outerShdw blurRad="41275" dist="20320" dir="1800000" algn="tl" rotWithShape="0">
                  <a:srgbClr val="000000">
                    <a:alpha val="40000"/>
                  </a:srgbClr>
                </a:outerShdw>
              </a:effectLst>
            </a:endParaRPr>
          </a:p>
        </p:txBody>
      </p:sp>
      <p:sp>
        <p:nvSpPr>
          <p:cNvPr id="10" name="Right Arrow 9"/>
          <p:cNvSpPr/>
          <p:nvPr/>
        </p:nvSpPr>
        <p:spPr>
          <a:xfrm>
            <a:off x="152400" y="4343400"/>
            <a:ext cx="685800" cy="228600"/>
          </a:xfrm>
          <a:prstGeom prst="rightArrow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1">
            <a:schemeClr val="accent4"/>
          </a:lnRef>
          <a:fillRef idx="3">
            <a:schemeClr val="accent4"/>
          </a:fillRef>
          <a:effectRef idx="2">
            <a:schemeClr val="accent4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b="1" dirty="0">
              <a:ln w="12700">
                <a:solidFill>
                  <a:schemeClr val="tx2">
                    <a:satMod val="155000"/>
                  </a:schemeClr>
                </a:solidFill>
                <a:prstDash val="solid"/>
              </a:ln>
              <a:solidFill>
                <a:srgbClr val="FF3300"/>
              </a:solidFill>
              <a:effectLst>
                <a:outerShdw blurRad="41275" dist="20320" dir="1800000" algn="tl" rotWithShape="0">
                  <a:srgbClr val="000000">
                    <a:alpha val="40000"/>
                  </a:srgbClr>
                </a:outerShdw>
              </a:effectLst>
            </a:endParaRPr>
          </a:p>
        </p:txBody>
      </p:sp>
      <p:sp>
        <p:nvSpPr>
          <p:cNvPr id="11" name="Right Arrow 10"/>
          <p:cNvSpPr/>
          <p:nvPr/>
        </p:nvSpPr>
        <p:spPr>
          <a:xfrm rot="10800000">
            <a:off x="8081963" y="4184931"/>
            <a:ext cx="685800" cy="228600"/>
          </a:xfrm>
          <a:prstGeom prst="rightArrow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1">
            <a:schemeClr val="accent4"/>
          </a:lnRef>
          <a:fillRef idx="3">
            <a:schemeClr val="accent4"/>
          </a:fillRef>
          <a:effectRef idx="2">
            <a:schemeClr val="accent4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b="1" dirty="0">
              <a:ln w="12700">
                <a:solidFill>
                  <a:schemeClr val="tx2">
                    <a:satMod val="155000"/>
                  </a:schemeClr>
                </a:solidFill>
                <a:prstDash val="solid"/>
              </a:ln>
              <a:solidFill>
                <a:srgbClr val="FF3300"/>
              </a:solidFill>
              <a:effectLst>
                <a:outerShdw blurRad="41275" dist="20320" dir="1800000" algn="tl" rotWithShape="0">
                  <a:srgbClr val="000000">
                    <a:alpha val="40000"/>
                  </a:srgbClr>
                </a:outerShdw>
              </a:effectLst>
            </a:endParaRPr>
          </a:p>
        </p:txBody>
      </p:sp>
      <p:sp>
        <p:nvSpPr>
          <p:cNvPr id="12" name="Slide Number Placeholder 11">
            <a:extLst>
              <a:ext uri="{FF2B5EF4-FFF2-40B4-BE49-F238E27FC236}">
                <a16:creationId xmlns="" xmlns:a16="http://schemas.microsoft.com/office/drawing/2014/main" id="{3CC8B62A-D541-4FC6-A99D-2418ECC0490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FBE726-DBFE-42C8-9E3A-ACED5DC5B2D0}" type="slidenum">
              <a:rPr lang="en-US" smtClean="0"/>
              <a:pPr/>
              <a:t>26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85460719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IDOA-logobluecenter.gif"/>
          <p:cNvPicPr>
            <a:picLocks noChangeAspect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7467600" y="5334000"/>
            <a:ext cx="1300163" cy="14144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TextBox 4"/>
          <p:cNvSpPr txBox="1"/>
          <p:nvPr/>
        </p:nvSpPr>
        <p:spPr>
          <a:xfrm>
            <a:off x="2438400" y="6172200"/>
            <a:ext cx="4876800" cy="400110"/>
          </a:xfrm>
          <a:prstGeom prst="rect">
            <a:avLst/>
          </a:prstGeom>
          <a:noFill/>
        </p:spPr>
        <p:txBody>
          <a:bodyPr>
            <a:spAutoFit/>
            <a:scene3d>
              <a:camera prst="orthographicFront"/>
              <a:lightRig rig="threePt" dir="t"/>
            </a:scene3d>
            <a:sp3d extrusionH="19050" contourW="12700">
              <a:bevelT w="38100" h="38100"/>
              <a:contourClr>
                <a:schemeClr val="tx2"/>
              </a:contourClr>
            </a:sp3d>
          </a:bodyPr>
          <a:lstStyle/>
          <a:p>
            <a:pPr algn="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000" b="1" i="1" dirty="0">
                <a:solidFill>
                  <a:srgbClr val="FFC000"/>
                </a:solidFill>
                <a:effectLst>
                  <a:innerShdw blurRad="330200">
                    <a:schemeClr val="tx2">
                      <a:alpha val="55000"/>
                    </a:schemeClr>
                  </a:innerShdw>
                </a:effectLst>
                <a:latin typeface="Garamond" pitchFamily="18" charset="0"/>
              </a:rPr>
              <a:t>Indiana Department of Administration</a:t>
            </a:r>
          </a:p>
        </p:txBody>
      </p:sp>
      <p:sp>
        <p:nvSpPr>
          <p:cNvPr id="6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3600" b="1" dirty="0">
                <a:latin typeface="Garamond" pitchFamily="18" charset="0"/>
              </a:rPr>
              <a:t>Indiana Veteran Owned Small Business</a:t>
            </a:r>
            <a:endParaRPr lang="en-US" sz="3600" dirty="0">
              <a:latin typeface="Garamond" pitchFamily="18" charset="0"/>
            </a:endParaRPr>
          </a:p>
        </p:txBody>
      </p:sp>
      <p:sp>
        <p:nvSpPr>
          <p:cNvPr id="10" name="Rectangle 9"/>
          <p:cNvSpPr/>
          <p:nvPr/>
        </p:nvSpPr>
        <p:spPr>
          <a:xfrm>
            <a:off x="304800" y="1471697"/>
            <a:ext cx="8610600" cy="37056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115888" indent="-115888">
              <a:spcBef>
                <a:spcPct val="20000"/>
              </a:spcBef>
              <a:buFont typeface="Arial" pitchFamily="34" charset="0"/>
              <a:buChar char="•"/>
            </a:pPr>
            <a:r>
              <a:rPr lang="en-US" b="1" dirty="0">
                <a:latin typeface="Garamond" pitchFamily="18" charset="0"/>
              </a:rPr>
              <a:t>New Process - </a:t>
            </a:r>
            <a:r>
              <a:rPr lang="en-US" sz="1600" dirty="0">
                <a:latin typeface="Garamond" pitchFamily="18" charset="0"/>
              </a:rPr>
              <a:t>IVOSB scoring is conducted based on 5 points plus a possible 1 bonus point scale</a:t>
            </a:r>
          </a:p>
          <a:p>
            <a:pPr marL="234950" lvl="1"/>
            <a:r>
              <a:rPr lang="en-US" sz="1600" b="1" dirty="0">
                <a:latin typeface="Garamond" pitchFamily="18" charset="0"/>
              </a:rPr>
              <a:t>-</a:t>
            </a:r>
            <a:r>
              <a:rPr lang="en-US" sz="1600" dirty="0">
                <a:latin typeface="Garamond" pitchFamily="18" charset="0"/>
              </a:rPr>
              <a:t> IVOSB: Possible 5 points + 1 bonus point</a:t>
            </a:r>
          </a:p>
          <a:p>
            <a:pPr marL="234950" lvl="1"/>
            <a:endParaRPr lang="en-US" sz="1600" dirty="0">
              <a:latin typeface="Garamond" pitchFamily="18" charset="0"/>
            </a:endParaRPr>
          </a:p>
          <a:p>
            <a:pPr marL="115888" indent="-115888">
              <a:spcBef>
                <a:spcPct val="20000"/>
              </a:spcBef>
              <a:buFont typeface="Arial" pitchFamily="34" charset="0"/>
              <a:buChar char="•"/>
            </a:pPr>
            <a:r>
              <a:rPr lang="en-US" b="1" dirty="0">
                <a:latin typeface="Garamond" pitchFamily="18" charset="0"/>
              </a:rPr>
              <a:t>Professional Services Scoring Methodology:</a:t>
            </a:r>
          </a:p>
          <a:p>
            <a:pPr marL="346075" lvl="1" indent="-114300">
              <a:spcBef>
                <a:spcPct val="20000"/>
              </a:spcBef>
              <a:buFont typeface="Calibri" pitchFamily="34" charset="0"/>
              <a:buChar char="-"/>
            </a:pPr>
            <a:r>
              <a:rPr lang="en-US" sz="1600" dirty="0">
                <a:latin typeface="Garamond" pitchFamily="18" charset="0"/>
              </a:rPr>
              <a:t>The points will be awarded on the following schedule:</a:t>
            </a:r>
            <a:br>
              <a:rPr lang="en-US" sz="1600" dirty="0">
                <a:latin typeface="Garamond" pitchFamily="18" charset="0"/>
              </a:rPr>
            </a:br>
            <a:endParaRPr lang="en-US" sz="1600" dirty="0">
              <a:latin typeface="Garamond" pitchFamily="18" charset="0"/>
            </a:endParaRPr>
          </a:p>
          <a:p>
            <a:pPr marL="346075" lvl="1" indent="-114300">
              <a:spcBef>
                <a:spcPct val="20000"/>
              </a:spcBef>
            </a:pPr>
            <a:endParaRPr lang="en-US" sz="1600" dirty="0">
              <a:latin typeface="Garamond" pitchFamily="18" charset="0"/>
            </a:endParaRPr>
          </a:p>
          <a:p>
            <a:pPr marL="346075" lvl="1" indent="-114300">
              <a:spcBef>
                <a:spcPct val="20000"/>
              </a:spcBef>
              <a:buFont typeface="Calibri" pitchFamily="34" charset="0"/>
              <a:buChar char="-"/>
            </a:pPr>
            <a:r>
              <a:rPr lang="en-US" sz="1600" dirty="0">
                <a:latin typeface="Garamond" pitchFamily="18" charset="0"/>
              </a:rPr>
              <a:t>Fractional points will be awarded based upon a graduated scale between whole points. (e.g. a 0.3% commitment will receive .5 points and a 1.5% commitment will receive 2.5 points)</a:t>
            </a:r>
          </a:p>
          <a:p>
            <a:pPr marL="346075" lvl="1" indent="-114300">
              <a:spcBef>
                <a:spcPct val="20000"/>
              </a:spcBef>
              <a:buFont typeface="Calibri" pitchFamily="34" charset="0"/>
              <a:buChar char="-"/>
            </a:pPr>
            <a:r>
              <a:rPr lang="en-US" sz="1600" dirty="0">
                <a:latin typeface="Garamond" pitchFamily="18" charset="0"/>
              </a:rPr>
              <a:t>Submissions of 0% participation will result in a deduction of 1 point in each category</a:t>
            </a:r>
          </a:p>
          <a:p>
            <a:pPr marL="346075" lvl="1" indent="-114300">
              <a:spcBef>
                <a:spcPct val="20000"/>
              </a:spcBef>
              <a:buFont typeface="Calibri" pitchFamily="34" charset="0"/>
              <a:buChar char="-"/>
            </a:pPr>
            <a:r>
              <a:rPr lang="en-US" sz="1600" dirty="0">
                <a:latin typeface="Garamond" pitchFamily="18" charset="0"/>
              </a:rPr>
              <a:t>The highest submission which exceeds the goal in each category will receive 5 points (5 points plus 1 bonus point). In case of a tie both firms will receive 6 points. </a:t>
            </a:r>
          </a:p>
          <a:p>
            <a:pPr marL="346075" lvl="1" indent="-114300">
              <a:spcBef>
                <a:spcPct val="20000"/>
              </a:spcBef>
              <a:buFont typeface="Calibri" pitchFamily="34" charset="0"/>
              <a:buChar char="-"/>
            </a:pPr>
            <a:endParaRPr lang="en-US" sz="1600" dirty="0">
              <a:latin typeface="Garamond" pitchFamily="18" charset="0"/>
            </a:endParaRPr>
          </a:p>
        </p:txBody>
      </p:sp>
      <p:graphicFrame>
        <p:nvGraphicFramePr>
          <p:cNvPr id="11" name="Table 10"/>
          <p:cNvGraphicFramePr>
            <a:graphicFrameLocks noGrp="1"/>
          </p:cNvGraphicFramePr>
          <p:nvPr>
            <p:extLst/>
          </p:nvPr>
        </p:nvGraphicFramePr>
        <p:xfrm>
          <a:off x="518160" y="2940708"/>
          <a:ext cx="3840480" cy="5029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548640">
                  <a:extLst>
                    <a:ext uri="{9D8B030D-6E8A-4147-A177-3AD203B41FA5}">
                      <a16:colId xmlns="" xmlns:a16="http://schemas.microsoft.com/office/drawing/2014/main" val="20000"/>
                    </a:ext>
                  </a:extLst>
                </a:gridCol>
                <a:gridCol w="548640">
                  <a:extLst>
                    <a:ext uri="{9D8B030D-6E8A-4147-A177-3AD203B41FA5}">
                      <a16:colId xmlns="" xmlns:a16="http://schemas.microsoft.com/office/drawing/2014/main" val="20001"/>
                    </a:ext>
                  </a:extLst>
                </a:gridCol>
                <a:gridCol w="548640">
                  <a:extLst>
                    <a:ext uri="{9D8B030D-6E8A-4147-A177-3AD203B41FA5}">
                      <a16:colId xmlns="" xmlns:a16="http://schemas.microsoft.com/office/drawing/2014/main" val="20002"/>
                    </a:ext>
                  </a:extLst>
                </a:gridCol>
                <a:gridCol w="548640">
                  <a:extLst>
                    <a:ext uri="{9D8B030D-6E8A-4147-A177-3AD203B41FA5}">
                      <a16:colId xmlns="" xmlns:a16="http://schemas.microsoft.com/office/drawing/2014/main" val="20003"/>
                    </a:ext>
                  </a:extLst>
                </a:gridCol>
                <a:gridCol w="548640">
                  <a:extLst>
                    <a:ext uri="{9D8B030D-6E8A-4147-A177-3AD203B41FA5}">
                      <a16:colId xmlns="" xmlns:a16="http://schemas.microsoft.com/office/drawing/2014/main" val="20004"/>
                    </a:ext>
                  </a:extLst>
                </a:gridCol>
                <a:gridCol w="548640">
                  <a:extLst>
                    <a:ext uri="{9D8B030D-6E8A-4147-A177-3AD203B41FA5}">
                      <a16:colId xmlns="" xmlns:a16="http://schemas.microsoft.com/office/drawing/2014/main" val="20005"/>
                    </a:ext>
                  </a:extLst>
                </a:gridCol>
                <a:gridCol w="548640">
                  <a:extLst>
                    <a:ext uri="{9D8B030D-6E8A-4147-A177-3AD203B41FA5}">
                      <a16:colId xmlns="" xmlns:a16="http://schemas.microsoft.com/office/drawing/2014/main" val="20006"/>
                    </a:ext>
                  </a:extLst>
                </a:gridCol>
              </a:tblGrid>
              <a:tr h="228600">
                <a:tc>
                  <a:txBody>
                    <a:bodyPr/>
                    <a:lstStyle/>
                    <a:p>
                      <a:pPr algn="ctr"/>
                      <a:r>
                        <a:rPr lang="en-US" sz="1050" dirty="0">
                          <a:solidFill>
                            <a:schemeClr val="tx1"/>
                          </a:solidFill>
                        </a:rPr>
                        <a:t>%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050" dirty="0">
                          <a:solidFill>
                            <a:schemeClr val="tx1"/>
                          </a:solidFill>
                        </a:rPr>
                        <a:t>0%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050" dirty="0">
                          <a:solidFill>
                            <a:schemeClr val="tx1"/>
                          </a:solidFill>
                        </a:rPr>
                        <a:t>0.6%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050" dirty="0">
                          <a:solidFill>
                            <a:schemeClr val="tx1"/>
                          </a:solidFill>
                        </a:rPr>
                        <a:t>1.2%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050" dirty="0">
                          <a:solidFill>
                            <a:schemeClr val="tx1"/>
                          </a:solidFill>
                        </a:rPr>
                        <a:t>1.8%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050" dirty="0">
                          <a:solidFill>
                            <a:schemeClr val="tx1"/>
                          </a:solidFill>
                        </a:rPr>
                        <a:t>2.4%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050" dirty="0">
                          <a:solidFill>
                            <a:schemeClr val="tx1"/>
                          </a:solidFill>
                        </a:rPr>
                        <a:t>3%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="" xmlns:a16="http://schemas.microsoft.com/office/drawing/2014/main" val="10000"/>
                  </a:ext>
                </a:extLst>
              </a:tr>
              <a:tr h="228600">
                <a:tc>
                  <a:txBody>
                    <a:bodyPr/>
                    <a:lstStyle/>
                    <a:p>
                      <a:pPr algn="ctr"/>
                      <a:r>
                        <a:rPr lang="en-US" sz="1050" dirty="0">
                          <a:solidFill>
                            <a:schemeClr val="tx1"/>
                          </a:solidFill>
                        </a:rPr>
                        <a:t>Pts.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050" dirty="0">
                          <a:solidFill>
                            <a:schemeClr val="tx1"/>
                          </a:solidFill>
                        </a:rPr>
                        <a:t>-1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050" dirty="0">
                          <a:solidFill>
                            <a:schemeClr val="tx1"/>
                          </a:solidFill>
                        </a:rPr>
                        <a:t>1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050" dirty="0">
                          <a:solidFill>
                            <a:schemeClr val="tx1"/>
                          </a:solidFill>
                        </a:rPr>
                        <a:t>2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050" dirty="0">
                          <a:solidFill>
                            <a:schemeClr val="tx1"/>
                          </a:solidFill>
                        </a:rPr>
                        <a:t>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050" dirty="0">
                          <a:solidFill>
                            <a:schemeClr val="tx1"/>
                          </a:solidFill>
                        </a:rPr>
                        <a:t>4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050" dirty="0">
                          <a:solidFill>
                            <a:schemeClr val="tx1"/>
                          </a:solidFill>
                        </a:rPr>
                        <a:t>5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="" xmlns:a16="http://schemas.microsoft.com/office/drawing/2014/main" val="10001"/>
                  </a:ext>
                </a:extLst>
              </a:tr>
            </a:tbl>
          </a:graphicData>
        </a:graphic>
      </p:graphicFrame>
      <p:sp>
        <p:nvSpPr>
          <p:cNvPr id="3" name="Slide Number Placeholder 2">
            <a:extLst>
              <a:ext uri="{FF2B5EF4-FFF2-40B4-BE49-F238E27FC236}">
                <a16:creationId xmlns="" xmlns:a16="http://schemas.microsoft.com/office/drawing/2014/main" id="{6729F53E-AB22-4838-81B2-E2A3D1E1488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FBE726-DBFE-42C8-9E3A-ACED5DC5B2D0}" type="slidenum">
              <a:rPr lang="en-US" smtClean="0"/>
              <a:pPr/>
              <a:t>27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49971978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IDOA-logobluecenter.gif"/>
          <p:cNvPicPr>
            <a:picLocks noChangeAspect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7467600" y="5334000"/>
            <a:ext cx="1300163" cy="14144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TextBox 4"/>
          <p:cNvSpPr txBox="1"/>
          <p:nvPr/>
        </p:nvSpPr>
        <p:spPr>
          <a:xfrm>
            <a:off x="2438400" y="6172200"/>
            <a:ext cx="4876800" cy="400110"/>
          </a:xfrm>
          <a:prstGeom prst="rect">
            <a:avLst/>
          </a:prstGeom>
          <a:noFill/>
        </p:spPr>
        <p:txBody>
          <a:bodyPr>
            <a:spAutoFit/>
            <a:scene3d>
              <a:camera prst="orthographicFront"/>
              <a:lightRig rig="threePt" dir="t"/>
            </a:scene3d>
            <a:sp3d extrusionH="19050" contourW="12700">
              <a:bevelT w="38100" h="38100"/>
              <a:contourClr>
                <a:schemeClr val="tx2"/>
              </a:contourClr>
            </a:sp3d>
          </a:bodyPr>
          <a:lstStyle/>
          <a:p>
            <a:pPr algn="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000" b="1" i="1" dirty="0">
                <a:solidFill>
                  <a:srgbClr val="FFC000"/>
                </a:solidFill>
                <a:effectLst>
                  <a:innerShdw blurRad="330200">
                    <a:schemeClr val="tx2">
                      <a:alpha val="55000"/>
                    </a:schemeClr>
                  </a:innerShdw>
                </a:effectLst>
                <a:latin typeface="Garamond" pitchFamily="18" charset="0"/>
              </a:rPr>
              <a:t>Indiana Department of Administration</a:t>
            </a:r>
          </a:p>
        </p:txBody>
      </p:sp>
      <p:sp>
        <p:nvSpPr>
          <p:cNvPr id="6" name="Title 1"/>
          <p:cNvSpPr>
            <a:spLocks noGrp="1"/>
          </p:cNvSpPr>
          <p:nvPr>
            <p:ph type="title"/>
          </p:nvPr>
        </p:nvSpPr>
        <p:spPr>
          <a:xfrm>
            <a:off x="304800" y="164572"/>
            <a:ext cx="8610600" cy="1143000"/>
          </a:xfrm>
        </p:spPr>
        <p:txBody>
          <a:bodyPr>
            <a:noAutofit/>
          </a:bodyPr>
          <a:lstStyle/>
          <a:p>
            <a:r>
              <a:rPr lang="en-US" sz="3600" b="1" dirty="0" smtClean="0">
                <a:latin typeface="Garamond" pitchFamily="18" charset="0"/>
              </a:rPr>
              <a:t>IDOA Subcontractor Scoring</a:t>
            </a:r>
            <a:endParaRPr lang="en-US" sz="3600" b="1" dirty="0">
              <a:latin typeface="Garamond" pitchFamily="18" charset="0"/>
            </a:endParaRPr>
          </a:p>
        </p:txBody>
      </p:sp>
      <p:sp>
        <p:nvSpPr>
          <p:cNvPr id="7" name="TextBox 6"/>
          <p:cNvSpPr txBox="1">
            <a:spLocks noChangeArrowheads="1"/>
          </p:cNvSpPr>
          <p:nvPr/>
        </p:nvSpPr>
        <p:spPr bwMode="auto">
          <a:xfrm>
            <a:off x="609600" y="1676400"/>
            <a:ext cx="76200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/>
            <a:r>
              <a:rPr lang="en-US" b="1" dirty="0">
                <a:latin typeface="Garamond" pitchFamily="18" charset="0"/>
              </a:rPr>
              <a:t>RFP </a:t>
            </a:r>
            <a:r>
              <a:rPr lang="en-US" b="1" dirty="0" smtClean="0">
                <a:latin typeface="Garamond" pitchFamily="18" charset="0"/>
              </a:rPr>
              <a:t>MBE/WBE/IVOSB Scoring </a:t>
            </a:r>
            <a:r>
              <a:rPr lang="en-US" b="1" dirty="0">
                <a:latin typeface="Garamond" pitchFamily="18" charset="0"/>
              </a:rPr>
              <a:t>Example</a:t>
            </a:r>
          </a:p>
        </p:txBody>
      </p:sp>
      <p:graphicFrame>
        <p:nvGraphicFramePr>
          <p:cNvPr id="8" name="Table Placeholder 3"/>
          <p:cNvGraphicFramePr>
            <a:graphicFrameLocks/>
          </p:cNvGraphicFramePr>
          <p:nvPr>
            <p:extLst/>
          </p:nvPr>
        </p:nvGraphicFramePr>
        <p:xfrm>
          <a:off x="457200" y="2438400"/>
          <a:ext cx="8229600" cy="222504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028700">
                  <a:extLst>
                    <a:ext uri="{9D8B030D-6E8A-4147-A177-3AD203B41FA5}">
                      <a16:colId xmlns="" xmlns:a16="http://schemas.microsoft.com/office/drawing/2014/main" val="20000"/>
                    </a:ext>
                  </a:extLst>
                </a:gridCol>
                <a:gridCol w="1028700">
                  <a:extLst>
                    <a:ext uri="{9D8B030D-6E8A-4147-A177-3AD203B41FA5}">
                      <a16:colId xmlns="" xmlns:a16="http://schemas.microsoft.com/office/drawing/2014/main" val="20001"/>
                    </a:ext>
                  </a:extLst>
                </a:gridCol>
                <a:gridCol w="1028700">
                  <a:extLst>
                    <a:ext uri="{9D8B030D-6E8A-4147-A177-3AD203B41FA5}">
                      <a16:colId xmlns="" xmlns:a16="http://schemas.microsoft.com/office/drawing/2014/main" val="20002"/>
                    </a:ext>
                  </a:extLst>
                </a:gridCol>
                <a:gridCol w="1028700">
                  <a:extLst>
                    <a:ext uri="{9D8B030D-6E8A-4147-A177-3AD203B41FA5}">
                      <a16:colId xmlns="" xmlns:a16="http://schemas.microsoft.com/office/drawing/2014/main" val="20003"/>
                    </a:ext>
                  </a:extLst>
                </a:gridCol>
                <a:gridCol w="1028700">
                  <a:extLst>
                    <a:ext uri="{9D8B030D-6E8A-4147-A177-3AD203B41FA5}">
                      <a16:colId xmlns="" xmlns:a16="http://schemas.microsoft.com/office/drawing/2014/main" val="20004"/>
                    </a:ext>
                  </a:extLst>
                </a:gridCol>
                <a:gridCol w="1028700"/>
                <a:gridCol w="1028700"/>
                <a:gridCol w="1028700">
                  <a:extLst>
                    <a:ext uri="{9D8B030D-6E8A-4147-A177-3AD203B41FA5}">
                      <a16:colId xmlns="" xmlns:a16="http://schemas.microsoft.com/office/drawing/2014/main" val="20005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</a:rPr>
                        <a:t>Bidder</a:t>
                      </a:r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</a:rPr>
                        <a:t>MBE %</a:t>
                      </a:r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</a:rPr>
                        <a:t>Pts.</a:t>
                      </a:r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</a:rPr>
                        <a:t>WBE %</a:t>
                      </a:r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</a:rPr>
                        <a:t>Pts.</a:t>
                      </a:r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 smtClean="0">
                          <a:solidFill>
                            <a:schemeClr val="tx1"/>
                          </a:solidFill>
                        </a:rPr>
                        <a:t>IVOSB %</a:t>
                      </a:r>
                      <a:endParaRPr lang="en-US" sz="1600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 smtClean="0">
                          <a:solidFill>
                            <a:schemeClr val="tx1"/>
                          </a:solidFill>
                        </a:rPr>
                        <a:t>Pts.</a:t>
                      </a:r>
                      <a:endParaRPr lang="en-US" sz="1600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</a:rPr>
                        <a:t>Total Pts.</a:t>
                      </a:r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="" xmlns:a16="http://schemas.microsoft.com/office/drawing/2014/main" val="10000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dirty="0">
                          <a:solidFill>
                            <a:schemeClr val="tx1"/>
                          </a:solidFill>
                        </a:rPr>
                        <a:t>Bidder</a:t>
                      </a:r>
                      <a:r>
                        <a:rPr lang="en-US" baseline="0" dirty="0">
                          <a:solidFill>
                            <a:schemeClr val="tx1"/>
                          </a:solidFill>
                        </a:rPr>
                        <a:t> 1</a:t>
                      </a:r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>
                          <a:solidFill>
                            <a:schemeClr val="tx1"/>
                          </a:solidFill>
                        </a:rPr>
                        <a:t>12.0%</a:t>
                      </a:r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>
                          <a:solidFill>
                            <a:schemeClr val="tx1"/>
                          </a:solidFill>
                        </a:rPr>
                        <a:t>5.0</a:t>
                      </a:r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>
                          <a:solidFill>
                            <a:schemeClr val="tx1"/>
                          </a:solidFill>
                        </a:rPr>
                        <a:t>10.0%</a:t>
                      </a:r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>
                          <a:solidFill>
                            <a:schemeClr val="tx1"/>
                          </a:solidFill>
                        </a:rPr>
                        <a:t>6.0</a:t>
                      </a:r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en-US" sz="1800" b="0" i="0" u="none" strike="noStrike" dirty="0" smtClean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3.5%</a:t>
                      </a:r>
                      <a:endParaRPr lang="en-US" sz="1800" b="0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ctr"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en-US" sz="1800" b="0" i="0" u="none" strike="noStrike" dirty="0" smtClean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6.0</a:t>
                      </a:r>
                      <a:endParaRPr lang="en-US" sz="1800" b="0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ctr"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en-US" sz="1800" b="0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17.00</a:t>
                      </a:r>
                    </a:p>
                  </a:txBody>
                  <a:tcPr marL="9525" marR="9525" marT="9525" marB="0" anchor="ctr"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="" xmlns:a16="http://schemas.microsoft.com/office/drawing/2014/main" val="10001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dirty="0">
                          <a:solidFill>
                            <a:schemeClr val="tx1"/>
                          </a:solidFill>
                        </a:rPr>
                        <a:t>Bidder 2</a:t>
                      </a:r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>
                          <a:solidFill>
                            <a:schemeClr val="tx1"/>
                          </a:solidFill>
                        </a:rPr>
                        <a:t>6.0%</a:t>
                      </a:r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>
                          <a:solidFill>
                            <a:schemeClr val="tx1"/>
                          </a:solidFill>
                        </a:rPr>
                        <a:t>3.75</a:t>
                      </a:r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>
                          <a:solidFill>
                            <a:schemeClr val="tx1"/>
                          </a:solidFill>
                        </a:rPr>
                        <a:t>4.0%</a:t>
                      </a:r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>
                          <a:solidFill>
                            <a:schemeClr val="tx1"/>
                          </a:solidFill>
                        </a:rPr>
                        <a:t>2.5</a:t>
                      </a:r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en-US" sz="1800" b="0" i="0" u="none" strike="noStrike" dirty="0" smtClean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1.8%</a:t>
                      </a:r>
                      <a:endParaRPr lang="en-US" sz="1800" b="0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ctr"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en-US" sz="1800" b="0" i="0" u="none" strike="noStrike" dirty="0" smtClean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3.0</a:t>
                      </a:r>
                      <a:endParaRPr lang="en-US" sz="1800" b="0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ctr"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en-US" sz="1800" b="0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9.25</a:t>
                      </a:r>
                    </a:p>
                  </a:txBody>
                  <a:tcPr marL="9525" marR="9525" marT="9525" marB="0" anchor="ctr"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="" xmlns:a16="http://schemas.microsoft.com/office/drawing/2014/main" val="10002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dirty="0">
                          <a:solidFill>
                            <a:schemeClr val="tx1"/>
                          </a:solidFill>
                        </a:rPr>
                        <a:t>Bidder 3</a:t>
                      </a:r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>
                          <a:solidFill>
                            <a:schemeClr val="tx1"/>
                          </a:solidFill>
                        </a:rPr>
                        <a:t>8.0%</a:t>
                      </a:r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>
                          <a:solidFill>
                            <a:schemeClr val="tx1"/>
                          </a:solidFill>
                        </a:rPr>
                        <a:t>5.0</a:t>
                      </a:r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>
                          <a:solidFill>
                            <a:schemeClr val="tx1"/>
                          </a:solidFill>
                        </a:rPr>
                        <a:t>8.0%</a:t>
                      </a:r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>
                          <a:solidFill>
                            <a:schemeClr val="tx1"/>
                          </a:solidFill>
                        </a:rPr>
                        <a:t>5.0</a:t>
                      </a:r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en-US" sz="1800" b="0" i="0" u="none" strike="noStrike" dirty="0" smtClean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3.0%</a:t>
                      </a:r>
                      <a:endParaRPr lang="en-US" sz="1800" b="0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ctr"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en-US" sz="1800" b="0" i="0" u="none" strike="noStrike" dirty="0" smtClean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5.0</a:t>
                      </a:r>
                      <a:endParaRPr lang="en-US" sz="1800" b="0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ctr"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en-US" sz="1800" b="0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15.00</a:t>
                      </a:r>
                    </a:p>
                  </a:txBody>
                  <a:tcPr marL="9525" marR="9525" marT="9525" marB="0" anchor="ctr"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="" xmlns:a16="http://schemas.microsoft.com/office/drawing/2014/main" val="10003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dirty="0">
                          <a:solidFill>
                            <a:schemeClr val="tx1"/>
                          </a:solidFill>
                        </a:rPr>
                        <a:t>Bidder 4</a:t>
                      </a:r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>
                          <a:solidFill>
                            <a:schemeClr val="tx1"/>
                          </a:solidFill>
                        </a:rPr>
                        <a:t>16.0%</a:t>
                      </a:r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>
                          <a:solidFill>
                            <a:schemeClr val="tx1"/>
                          </a:solidFill>
                        </a:rPr>
                        <a:t>6.0</a:t>
                      </a:r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>
                          <a:solidFill>
                            <a:schemeClr val="tx1"/>
                          </a:solidFill>
                        </a:rPr>
                        <a:t>0.2%</a:t>
                      </a:r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>
                          <a:solidFill>
                            <a:schemeClr val="tx1"/>
                          </a:solidFill>
                        </a:rPr>
                        <a:t>0.0</a:t>
                      </a:r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en-US" sz="1800" b="0" i="0" u="none" strike="noStrike" dirty="0" smtClean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0.6%</a:t>
                      </a:r>
                      <a:endParaRPr lang="en-US" sz="1800" b="0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ctr"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en-US" sz="1800" b="0" i="0" u="none" strike="noStrike" dirty="0" smtClean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1.0</a:t>
                      </a:r>
                      <a:endParaRPr lang="en-US" sz="1800" b="0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ctr"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en-US" sz="1800" b="0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7.00</a:t>
                      </a:r>
                    </a:p>
                  </a:txBody>
                  <a:tcPr marL="9525" marR="9525" marT="9525" marB="0" anchor="ctr"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="" xmlns:a16="http://schemas.microsoft.com/office/drawing/2014/main" val="1000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dirty="0">
                          <a:solidFill>
                            <a:schemeClr val="tx1"/>
                          </a:solidFill>
                        </a:rPr>
                        <a:t>Bidder 5</a:t>
                      </a:r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>
                          <a:solidFill>
                            <a:schemeClr val="tx1"/>
                          </a:solidFill>
                        </a:rPr>
                        <a:t>0.0%</a:t>
                      </a:r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>
                          <a:solidFill>
                            <a:schemeClr val="tx1"/>
                          </a:solidFill>
                        </a:rPr>
                        <a:t>-1.0</a:t>
                      </a:r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>
                          <a:solidFill>
                            <a:schemeClr val="tx1"/>
                          </a:solidFill>
                        </a:rPr>
                        <a:t>0.0%</a:t>
                      </a:r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>
                          <a:solidFill>
                            <a:schemeClr val="tx1"/>
                          </a:solidFill>
                        </a:rPr>
                        <a:t>-1.0</a:t>
                      </a:r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en-US" sz="1800" b="0" i="0" u="none" strike="noStrike" dirty="0" smtClean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0.0%</a:t>
                      </a:r>
                      <a:endParaRPr lang="en-US" sz="1800" b="0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ctr"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en-US" sz="18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-</a:t>
                      </a:r>
                      <a:r>
                        <a:rPr lang="en-US" sz="1800" b="0" i="0" u="none" strike="noStrike" dirty="0" smtClean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1.0</a:t>
                      </a:r>
                      <a:endParaRPr lang="en-US" sz="1800" b="0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ctr"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en-US" sz="18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-3.00</a:t>
                      </a:r>
                    </a:p>
                  </a:txBody>
                  <a:tcPr marL="9525" marR="9525" marT="9525" marB="0" anchor="ctr"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="" xmlns:a16="http://schemas.microsoft.com/office/drawing/2014/main" val="10005"/>
                  </a:ext>
                </a:extLst>
              </a:tr>
            </a:tbl>
          </a:graphicData>
        </a:graphic>
      </p:graphicFrame>
      <p:sp>
        <p:nvSpPr>
          <p:cNvPr id="3" name="Slide Number Placeholder 2">
            <a:extLst>
              <a:ext uri="{FF2B5EF4-FFF2-40B4-BE49-F238E27FC236}">
                <a16:creationId xmlns="" xmlns:a16="http://schemas.microsoft.com/office/drawing/2014/main" id="{BBEB1A5B-FC45-4DA1-A6C4-67C261E329F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FBE726-DBFE-42C8-9E3A-ACED5DC5B2D0}" type="slidenum">
              <a:rPr lang="en-US" smtClean="0"/>
              <a:pPr/>
              <a:t>28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97330893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3"/>
          <p:cNvSpPr>
            <a:spLocks noGrp="1" noChangeArrowheads="1"/>
          </p:cNvSpPr>
          <p:nvPr>
            <p:ph idx="1"/>
          </p:nvPr>
        </p:nvSpPr>
        <p:spPr>
          <a:xfrm>
            <a:off x="533400" y="1639017"/>
            <a:ext cx="3789021" cy="3237783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en-US" sz="1700" b="1" dirty="0">
                <a:latin typeface="Garamond" panose="02020404030301010803" pitchFamily="18" charset="0"/>
              </a:rPr>
              <a:t>Pay Audit System</a:t>
            </a:r>
          </a:p>
          <a:p>
            <a:r>
              <a:rPr lang="en-US" sz="1700" i="0" dirty="0">
                <a:latin typeface="Garamond" panose="02020404030301010803" pitchFamily="18" charset="0"/>
              </a:rPr>
              <a:t>Tool utilized to monitor the state’s diversity spend for subcontractors</a:t>
            </a:r>
          </a:p>
          <a:p>
            <a:r>
              <a:rPr lang="en-US" sz="1700" i="0" dirty="0">
                <a:latin typeface="Garamond" panose="02020404030301010803" pitchFamily="18" charset="0"/>
              </a:rPr>
              <a:t>Selected primes and subcontractors are required to report payments submitted or received through this web-based tool</a:t>
            </a:r>
          </a:p>
          <a:p>
            <a:r>
              <a:rPr lang="en-US" sz="1700" dirty="0">
                <a:latin typeface="Garamond" panose="02020404030301010803" pitchFamily="18" charset="0"/>
              </a:rPr>
              <a:t>Based on contract terms payments should be reported monthly or quarterly</a:t>
            </a:r>
          </a:p>
          <a:p>
            <a:r>
              <a:rPr lang="en-US" sz="1650" b="1" i="0" dirty="0">
                <a:latin typeface="Garamond" panose="02020404030301010803" pitchFamily="18" charset="0"/>
              </a:rPr>
              <a:t>Questions? </a:t>
            </a:r>
            <a:r>
              <a:rPr lang="en-US" sz="1650" i="0" dirty="0">
                <a:latin typeface="Garamond" panose="02020404030301010803" pitchFamily="18" charset="0"/>
              </a:rPr>
              <a:t>Contact </a:t>
            </a:r>
            <a:r>
              <a:rPr lang="en-US" sz="1650" i="0" dirty="0" smtClean="0">
                <a:latin typeface="Garamond" panose="02020404030301010803" pitchFamily="18" charset="0"/>
              </a:rPr>
              <a:t>Division of Supplier Diversity</a:t>
            </a:r>
            <a:endParaRPr lang="en-US" sz="1650" i="0" dirty="0">
              <a:latin typeface="Garamond" panose="02020404030301010803" pitchFamily="18" charset="0"/>
            </a:endParaRPr>
          </a:p>
          <a:p>
            <a:pPr lvl="1"/>
            <a:r>
              <a:rPr lang="en-US" sz="1250" dirty="0">
                <a:latin typeface="Garamond" panose="02020404030301010803" pitchFamily="18" charset="0"/>
                <a:hlinkClick r:id="rId3"/>
              </a:rPr>
              <a:t>mwbecompliance@idoa.in.gov</a:t>
            </a:r>
            <a:r>
              <a:rPr lang="en-US" sz="1250" dirty="0">
                <a:latin typeface="Garamond" panose="02020404030301010803" pitchFamily="18" charset="0"/>
              </a:rPr>
              <a:t> </a:t>
            </a:r>
          </a:p>
          <a:p>
            <a:pPr lvl="1"/>
            <a:r>
              <a:rPr lang="en-US" sz="1250" dirty="0">
                <a:latin typeface="Garamond" panose="02020404030301010803" pitchFamily="18" charset="0"/>
                <a:hlinkClick r:id="rId4"/>
              </a:rPr>
              <a:t>www.in.gov/idoa/mwbe/payaudit.htm</a:t>
            </a:r>
            <a:r>
              <a:rPr lang="en-US" sz="1250" dirty="0">
                <a:latin typeface="Garamond" panose="02020404030301010803" pitchFamily="18" charset="0"/>
              </a:rPr>
              <a:t> </a:t>
            </a:r>
            <a:endParaRPr lang="en-US" sz="1250" i="0" dirty="0">
              <a:latin typeface="Garamond" panose="02020404030301010803" pitchFamily="18" charset="0"/>
            </a:endParaRPr>
          </a:p>
        </p:txBody>
      </p:sp>
      <p:grpSp>
        <p:nvGrpSpPr>
          <p:cNvPr id="4" name="Group 3"/>
          <p:cNvGrpSpPr/>
          <p:nvPr/>
        </p:nvGrpSpPr>
        <p:grpSpPr>
          <a:xfrm>
            <a:off x="4481945" y="1639017"/>
            <a:ext cx="4178424" cy="3161583"/>
            <a:chOff x="968121" y="965163"/>
            <a:chExt cx="6569665" cy="4687710"/>
          </a:xfrm>
        </p:grpSpPr>
        <p:pic>
          <p:nvPicPr>
            <p:cNvPr id="5" name="Picture 9" descr="C:\Users\Fable\AppData\Local\Microsoft\Windows\Temporary Internet Files\Content.IE5\X5T015VL\MC900431505[1].png"/>
            <p:cNvPicPr>
              <a:picLocks noChangeAspect="1" noChangeArrowheads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466895" y="2068628"/>
              <a:ext cx="1031240" cy="1031239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6" name="TextBox 36"/>
            <p:cNvSpPr txBox="1">
              <a:spLocks noChangeArrowheads="1"/>
            </p:cNvSpPr>
            <p:nvPr/>
          </p:nvSpPr>
          <p:spPr bwMode="auto">
            <a:xfrm>
              <a:off x="6337636" y="3230032"/>
              <a:ext cx="1200150" cy="958321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pPr algn="ctr" eaLnBrk="1" hangingPunct="1"/>
              <a:r>
                <a:rPr lang="en-US" altLang="en-US" sz="1200" b="1" dirty="0">
                  <a:solidFill>
                    <a:prstClr val="black"/>
                  </a:solidFill>
                </a:rPr>
                <a:t>Pay Audit System</a:t>
              </a:r>
            </a:p>
          </p:txBody>
        </p:sp>
        <p:pic>
          <p:nvPicPr>
            <p:cNvPr id="9" name="Picture 2" descr="C:\Users\Fable\AppData\Local\Microsoft\Windows\Temporary Internet Files\Content.IE5\8ORMKK27\MC900433941[1].png"/>
            <p:cNvPicPr>
              <a:picLocks noChangeAspect="1" noChangeArrowheads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583634" y="965163"/>
              <a:ext cx="1432667" cy="143266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10" name="TextBox 40"/>
            <p:cNvSpPr txBox="1">
              <a:spLocks noChangeArrowheads="1"/>
            </p:cNvSpPr>
            <p:nvPr/>
          </p:nvSpPr>
          <p:spPr bwMode="auto">
            <a:xfrm>
              <a:off x="1822743" y="2332230"/>
              <a:ext cx="1198562" cy="410709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pPr algn="ctr" eaLnBrk="1" hangingPunct="1"/>
              <a:r>
                <a:rPr lang="en-US" altLang="en-US" sz="1200" b="1" dirty="0">
                  <a:solidFill>
                    <a:prstClr val="black"/>
                  </a:solidFill>
                </a:rPr>
                <a:t>Prime</a:t>
              </a:r>
            </a:p>
          </p:txBody>
        </p:sp>
        <p:sp>
          <p:nvSpPr>
            <p:cNvPr id="11" name="TextBox 43"/>
            <p:cNvSpPr txBox="1">
              <a:spLocks noChangeArrowheads="1"/>
            </p:cNvSpPr>
            <p:nvPr/>
          </p:nvSpPr>
          <p:spPr bwMode="auto">
            <a:xfrm>
              <a:off x="1323281" y="5242164"/>
              <a:ext cx="2204158" cy="410709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square">
              <a:spAutoFit/>
            </a:bodyPr>
            <a:lstStyle>
              <a:lvl1pPr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pPr algn="ctr" eaLnBrk="1" hangingPunct="1"/>
              <a:r>
                <a:rPr lang="en-US" altLang="en-US" sz="1200" b="1" dirty="0">
                  <a:solidFill>
                    <a:prstClr val="black"/>
                  </a:solidFill>
                </a:rPr>
                <a:t>Subcontractor</a:t>
              </a:r>
            </a:p>
          </p:txBody>
        </p:sp>
        <p:pic>
          <p:nvPicPr>
            <p:cNvPr id="12" name="Picture 33" descr="C:\Users\Fable\AppData\Local\Microsoft\Windows\Temporary Internet Files\Content.IE5\X5T015VL\MC900433942[1].png"/>
            <p:cNvPicPr>
              <a:picLocks noChangeAspect="1" noChangeArrowheads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621631" y="3624756"/>
              <a:ext cx="1426369" cy="1426369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13" name="TextBox 60"/>
            <p:cNvSpPr txBox="1">
              <a:spLocks noChangeArrowheads="1"/>
            </p:cNvSpPr>
            <p:nvPr/>
          </p:nvSpPr>
          <p:spPr bwMode="auto">
            <a:xfrm rot="320525">
              <a:off x="3290798" y="2333304"/>
              <a:ext cx="3099636" cy="61606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square">
              <a:spAutoFit/>
            </a:bodyPr>
            <a:lstStyle>
              <a:lvl1pPr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pPr eaLnBrk="1" hangingPunct="1"/>
              <a:r>
                <a:rPr lang="en-US" altLang="en-US" sz="1050" i="1" dirty="0">
                  <a:solidFill>
                    <a:prstClr val="black"/>
                  </a:solidFill>
                </a:rPr>
                <a:t>Submit subcontractor </a:t>
              </a:r>
              <a:r>
                <a:rPr lang="en-US" altLang="en-US" sz="1050" b="1" i="1" dirty="0">
                  <a:solidFill>
                    <a:srgbClr val="FF0000"/>
                  </a:solidFill>
                </a:rPr>
                <a:t>actual paid</a:t>
              </a:r>
              <a:r>
                <a:rPr lang="en-US" altLang="en-US" sz="1050" i="1" dirty="0">
                  <a:solidFill>
                    <a:prstClr val="black"/>
                  </a:solidFill>
                </a:rPr>
                <a:t> invoice amounts</a:t>
              </a:r>
              <a:endParaRPr lang="en-US" altLang="en-US" sz="1050" i="1" baseline="30000" dirty="0">
                <a:solidFill>
                  <a:prstClr val="black"/>
                </a:solidFill>
              </a:endParaRPr>
            </a:p>
          </p:txBody>
        </p:sp>
        <p:sp>
          <p:nvSpPr>
            <p:cNvPr id="17" name="TextBox 69"/>
            <p:cNvSpPr txBox="1">
              <a:spLocks noChangeArrowheads="1"/>
            </p:cNvSpPr>
            <p:nvPr/>
          </p:nvSpPr>
          <p:spPr bwMode="auto">
            <a:xfrm rot="21005088">
              <a:off x="3589051" y="3708757"/>
              <a:ext cx="3132137" cy="61606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square">
              <a:spAutoFit/>
            </a:bodyPr>
            <a:lstStyle>
              <a:lvl1pPr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pPr eaLnBrk="1" hangingPunct="1"/>
              <a:r>
                <a:rPr lang="en-US" altLang="en-US" sz="1050" i="1" dirty="0">
                  <a:solidFill>
                    <a:prstClr val="black"/>
                  </a:solidFill>
                </a:rPr>
                <a:t>Submit actual payments </a:t>
              </a:r>
              <a:r>
                <a:rPr lang="en-US" altLang="en-US" sz="1050" b="1" i="1" dirty="0">
                  <a:solidFill>
                    <a:srgbClr val="FF0000"/>
                  </a:solidFill>
                </a:rPr>
                <a:t>received</a:t>
              </a:r>
              <a:endParaRPr lang="en-US" altLang="en-US" sz="1050" b="1" i="1" baseline="30000" dirty="0">
                <a:solidFill>
                  <a:srgbClr val="FF0000"/>
                </a:solidFill>
              </a:endParaRPr>
            </a:p>
          </p:txBody>
        </p:sp>
        <p:sp>
          <p:nvSpPr>
            <p:cNvPr id="18" name="TextBox 62"/>
            <p:cNvSpPr txBox="1">
              <a:spLocks noChangeArrowheads="1"/>
            </p:cNvSpPr>
            <p:nvPr/>
          </p:nvSpPr>
          <p:spPr bwMode="auto">
            <a:xfrm>
              <a:off x="968121" y="2904490"/>
              <a:ext cx="1231027" cy="35937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square">
              <a:spAutoFit/>
            </a:bodyPr>
            <a:lstStyle>
              <a:lvl1pPr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pPr eaLnBrk="1" hangingPunct="1"/>
              <a:r>
                <a:rPr lang="en-US" altLang="en-US" sz="975" b="1" dirty="0">
                  <a:solidFill>
                    <a:prstClr val="black"/>
                  </a:solidFill>
                </a:rPr>
                <a:t>Payment</a:t>
              </a:r>
            </a:p>
          </p:txBody>
        </p:sp>
      </p:grpSp>
      <p:cxnSp>
        <p:nvCxnSpPr>
          <p:cNvPr id="28" name="Straight Arrow Connector 27"/>
          <p:cNvCxnSpPr/>
          <p:nvPr/>
        </p:nvCxnSpPr>
        <p:spPr>
          <a:xfrm flipV="1">
            <a:off x="6277599" y="3383708"/>
            <a:ext cx="1176696" cy="192643"/>
          </a:xfrm>
          <a:prstGeom prst="straightConnector1">
            <a:avLst/>
          </a:prstGeom>
          <a:ln w="41275">
            <a:solidFill>
              <a:srgbClr val="00206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3" name="Straight Arrow Connector 32"/>
          <p:cNvCxnSpPr/>
          <p:nvPr/>
        </p:nvCxnSpPr>
        <p:spPr>
          <a:xfrm>
            <a:off x="6309757" y="2370349"/>
            <a:ext cx="1144376" cy="112022"/>
          </a:xfrm>
          <a:prstGeom prst="straightConnector1">
            <a:avLst/>
          </a:prstGeom>
          <a:ln w="41275">
            <a:solidFill>
              <a:srgbClr val="00206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6" name="Straight Arrow Connector 35"/>
          <p:cNvCxnSpPr/>
          <p:nvPr/>
        </p:nvCxnSpPr>
        <p:spPr>
          <a:xfrm rot="300000">
            <a:off x="5406654" y="2852588"/>
            <a:ext cx="38278" cy="568737"/>
          </a:xfrm>
          <a:prstGeom prst="straightConnector1">
            <a:avLst/>
          </a:prstGeom>
          <a:ln w="41275">
            <a:solidFill>
              <a:srgbClr val="00206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20" name="Group 19"/>
          <p:cNvGrpSpPr/>
          <p:nvPr/>
        </p:nvGrpSpPr>
        <p:grpSpPr>
          <a:xfrm>
            <a:off x="2438400" y="5334000"/>
            <a:ext cx="6329363" cy="1414463"/>
            <a:chOff x="2438400" y="5334000"/>
            <a:chExt cx="6329363" cy="1414463"/>
          </a:xfrm>
        </p:grpSpPr>
        <p:pic>
          <p:nvPicPr>
            <p:cNvPr id="21" name="Picture 20" descr="IDOA-logobluecenter.gif"/>
            <p:cNvPicPr>
              <a:picLocks noChangeAspect="1"/>
            </p:cNvPicPr>
            <p:nvPr/>
          </p:nvPicPr>
          <p:blipFill>
            <a:blip r:embed="rId8" cstate="print"/>
            <a:srcRect/>
            <a:stretch>
              <a:fillRect/>
            </a:stretch>
          </p:blipFill>
          <p:spPr bwMode="auto">
            <a:xfrm>
              <a:off x="7467600" y="5334000"/>
              <a:ext cx="1300163" cy="141446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22" name="TextBox 21"/>
            <p:cNvSpPr txBox="1"/>
            <p:nvPr/>
          </p:nvSpPr>
          <p:spPr>
            <a:xfrm>
              <a:off x="2438400" y="6172200"/>
              <a:ext cx="4876800" cy="400110"/>
            </a:xfrm>
            <a:prstGeom prst="rect">
              <a:avLst/>
            </a:prstGeom>
            <a:noFill/>
          </p:spPr>
          <p:txBody>
            <a:bodyPr>
              <a:spAutoFit/>
              <a:scene3d>
                <a:camera prst="orthographicFront"/>
                <a:lightRig rig="threePt" dir="t"/>
              </a:scene3d>
              <a:sp3d extrusionH="19050" contourW="12700">
                <a:bevelT w="38100" h="38100"/>
                <a:contourClr>
                  <a:schemeClr val="tx2"/>
                </a:contourClr>
              </a:sp3d>
            </a:bodyPr>
            <a:lstStyle/>
            <a:p>
              <a:pPr algn="r">
                <a:defRPr/>
              </a:pPr>
              <a:r>
                <a:rPr lang="en-US" sz="2000" b="1" i="1" dirty="0">
                  <a:solidFill>
                    <a:srgbClr val="FFC000"/>
                  </a:solidFill>
                  <a:effectLst>
                    <a:innerShdw blurRad="330200">
                      <a:srgbClr val="1F497D">
                        <a:alpha val="55000"/>
                      </a:srgbClr>
                    </a:innerShdw>
                  </a:effectLst>
                  <a:latin typeface="Garamond" pitchFamily="18" charset="0"/>
                </a:rPr>
                <a:t>Indiana Department of Administration</a:t>
              </a:r>
            </a:p>
          </p:txBody>
        </p:sp>
      </p:grpSp>
      <p:sp>
        <p:nvSpPr>
          <p:cNvPr id="23" name="Title 1">
            <a:extLst>
              <a:ext uri="{FF2B5EF4-FFF2-40B4-BE49-F238E27FC236}">
                <a16:creationId xmlns="" xmlns:a16="http://schemas.microsoft.com/office/drawing/2014/main" id="{DB272C9E-16DE-4495-9D40-35520650B19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90500" y="271129"/>
            <a:ext cx="8763000" cy="1143000"/>
          </a:xfrm>
        </p:spPr>
        <p:txBody>
          <a:bodyPr>
            <a:noAutofit/>
          </a:bodyPr>
          <a:lstStyle/>
          <a:p>
            <a:r>
              <a:rPr lang="en-US" sz="3600" b="1" dirty="0" smtClean="0">
                <a:latin typeface="Garamond" panose="02020404030301010803" pitchFamily="18" charset="0"/>
              </a:rPr>
              <a:t>Subcontractor Compliance</a:t>
            </a:r>
            <a:endParaRPr lang="en-US" sz="3600" b="1" dirty="0">
              <a:latin typeface="Garamond" panose="02020404030301010803" pitchFamily="18" charset="0"/>
            </a:endParaRPr>
          </a:p>
        </p:txBody>
      </p:sp>
      <p:sp>
        <p:nvSpPr>
          <p:cNvPr id="3" name="Slide Number Placeholder 2">
            <a:extLst>
              <a:ext uri="{FF2B5EF4-FFF2-40B4-BE49-F238E27FC236}">
                <a16:creationId xmlns="" xmlns:a16="http://schemas.microsoft.com/office/drawing/2014/main" id="{D53CBF48-6083-44B3-B416-5F717F712C1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FBE726-DBFE-42C8-9E3A-ACED5DC5B2D0}" type="slidenum">
              <a:rPr lang="en-US" smtClean="0"/>
              <a:pPr/>
              <a:t>29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574202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IDOA-logobluecenter.gif"/>
          <p:cNvPicPr>
            <a:picLocks noChangeAspect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7467600" y="5334000"/>
            <a:ext cx="1300163" cy="14144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TextBox 4"/>
          <p:cNvSpPr txBox="1"/>
          <p:nvPr/>
        </p:nvSpPr>
        <p:spPr>
          <a:xfrm>
            <a:off x="2438400" y="6172200"/>
            <a:ext cx="4876800" cy="400110"/>
          </a:xfrm>
          <a:prstGeom prst="rect">
            <a:avLst/>
          </a:prstGeom>
          <a:noFill/>
        </p:spPr>
        <p:txBody>
          <a:bodyPr>
            <a:spAutoFit/>
            <a:scene3d>
              <a:camera prst="orthographicFront"/>
              <a:lightRig rig="threePt" dir="t"/>
            </a:scene3d>
            <a:sp3d extrusionH="19050" contourW="12700">
              <a:bevelT w="38100" h="38100"/>
              <a:contourClr>
                <a:schemeClr val="tx2"/>
              </a:contourClr>
            </a:sp3d>
          </a:bodyPr>
          <a:lstStyle/>
          <a:p>
            <a:pPr algn="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000" b="1" i="1" dirty="0">
                <a:solidFill>
                  <a:srgbClr val="FFC000"/>
                </a:solidFill>
                <a:effectLst>
                  <a:innerShdw blurRad="330200">
                    <a:schemeClr val="tx2">
                      <a:alpha val="55000"/>
                    </a:schemeClr>
                  </a:innerShdw>
                </a:effectLst>
                <a:latin typeface="Garamond" pitchFamily="18" charset="0"/>
              </a:rPr>
              <a:t>Indiana Department of Administration</a:t>
            </a:r>
          </a:p>
        </p:txBody>
      </p:sp>
      <p:sp>
        <p:nvSpPr>
          <p:cNvPr id="6" name="Title 1"/>
          <p:cNvSpPr>
            <a:spLocks noGrp="1"/>
          </p:cNvSpPr>
          <p:nvPr>
            <p:ph type="title"/>
          </p:nvPr>
        </p:nvSpPr>
        <p:spPr/>
        <p:txBody>
          <a:bodyPr anchor="t"/>
          <a:lstStyle/>
          <a:p>
            <a:r>
              <a:rPr lang="en-US" dirty="0" smtClean="0">
                <a:latin typeface="Garamond" pitchFamily="18" charset="0"/>
              </a:rPr>
              <a:t>Additional Information</a:t>
            </a:r>
          </a:p>
        </p:txBody>
      </p:sp>
      <p:sp>
        <p:nvSpPr>
          <p:cNvPr id="7" name="Content Placeholder 2"/>
          <p:cNvSpPr>
            <a:spLocks noGrp="1"/>
          </p:cNvSpPr>
          <p:nvPr>
            <p:ph idx="1"/>
          </p:nvPr>
        </p:nvSpPr>
        <p:spPr>
          <a:xfrm>
            <a:off x="152400" y="1143000"/>
            <a:ext cx="8763000" cy="4495799"/>
          </a:xfrm>
        </p:spPr>
        <p:txBody>
          <a:bodyPr>
            <a:normAutofit lnSpcReduction="10000"/>
          </a:bodyPr>
          <a:lstStyle/>
          <a:p>
            <a:pPr algn="ctr" eaLnBrk="1" hangingPunct="1">
              <a:lnSpc>
                <a:spcPct val="80000"/>
              </a:lnSpc>
              <a:buFontTx/>
              <a:buNone/>
            </a:pPr>
            <a:r>
              <a:rPr lang="en-US" sz="1600" b="1" dirty="0" smtClean="0">
                <a:latin typeface="Garamond" pitchFamily="18" charset="0"/>
              </a:rPr>
              <a:t>IDOA PROCUREMENT LINKS AND NUMBERS</a:t>
            </a:r>
            <a:endParaRPr lang="en-US" sz="1600" b="1" dirty="0" smtClean="0">
              <a:latin typeface="Garamond" pitchFamily="18" charset="0"/>
              <a:hlinkClick r:id="rId3"/>
            </a:endParaRPr>
          </a:p>
          <a:p>
            <a:pPr algn="ctr" eaLnBrk="1" hangingPunct="1">
              <a:lnSpc>
                <a:spcPct val="80000"/>
              </a:lnSpc>
              <a:buFontTx/>
              <a:buNone/>
            </a:pPr>
            <a:r>
              <a:rPr lang="en-US" sz="1600" b="1" dirty="0" smtClean="0">
                <a:latin typeface="Garamond" pitchFamily="18" charset="0"/>
                <a:hlinkClick r:id="rId3"/>
              </a:rPr>
              <a:t>http://www.in.gov/idoa/2354.htm</a:t>
            </a:r>
            <a:endParaRPr lang="en-US" sz="1600" b="1" dirty="0" smtClean="0">
              <a:latin typeface="Garamond" pitchFamily="18" charset="0"/>
            </a:endParaRPr>
          </a:p>
          <a:p>
            <a:pPr algn="ctr" eaLnBrk="1" hangingPunct="1">
              <a:lnSpc>
                <a:spcPct val="80000"/>
              </a:lnSpc>
              <a:buFontTx/>
              <a:buNone/>
            </a:pPr>
            <a:r>
              <a:rPr lang="en-US" sz="1600" b="1" dirty="0" smtClean="0">
                <a:latin typeface="Garamond" pitchFamily="18" charset="0"/>
              </a:rPr>
              <a:t>1-877-77BUYIN (8946) For Vendor Registration Questions</a:t>
            </a:r>
            <a:endParaRPr lang="en-US" sz="1600" b="1" dirty="0" smtClean="0">
              <a:latin typeface="Garamond" pitchFamily="18" charset="0"/>
              <a:hlinkClick r:id="rId4"/>
            </a:endParaRPr>
          </a:p>
          <a:p>
            <a:pPr algn="ctr" eaLnBrk="1" hangingPunct="1">
              <a:lnSpc>
                <a:spcPct val="80000"/>
              </a:lnSpc>
              <a:buFontTx/>
              <a:buNone/>
            </a:pPr>
            <a:r>
              <a:rPr lang="en-US" sz="1600" b="1" dirty="0" smtClean="0">
                <a:latin typeface="Garamond" pitchFamily="18" charset="0"/>
                <a:hlinkClick r:id="rId4"/>
              </a:rPr>
              <a:t>http://www.in.gov/idoa/2464.htm</a:t>
            </a:r>
            <a:endParaRPr lang="en-US" sz="1600" b="1" dirty="0" smtClean="0">
              <a:latin typeface="Garamond" pitchFamily="18" charset="0"/>
            </a:endParaRPr>
          </a:p>
          <a:p>
            <a:pPr algn="ctr" eaLnBrk="1" hangingPunct="1">
              <a:lnSpc>
                <a:spcPct val="80000"/>
              </a:lnSpc>
              <a:buFontTx/>
              <a:buNone/>
            </a:pPr>
            <a:r>
              <a:rPr lang="en-US" sz="1600" b="1" dirty="0" smtClean="0">
                <a:latin typeface="Garamond" pitchFamily="18" charset="0"/>
              </a:rPr>
              <a:t>For Inquiries Regarding Substantial Indiana Economic Impact</a:t>
            </a:r>
          </a:p>
          <a:p>
            <a:pPr eaLnBrk="1" hangingPunct="1">
              <a:lnSpc>
                <a:spcPct val="80000"/>
              </a:lnSpc>
              <a:buFontTx/>
              <a:buAutoNum type="alphaUcPeriod"/>
            </a:pPr>
            <a:r>
              <a:rPr lang="en-US" sz="1600" b="1" dirty="0" smtClean="0">
                <a:latin typeface="Garamond" pitchFamily="18" charset="0"/>
                <a:hlinkClick r:id="rId5"/>
              </a:rPr>
              <a:t>http://www.in.gov/idoa/2467.htm</a:t>
            </a:r>
            <a:endParaRPr lang="en-US" sz="1600" b="1" dirty="0" smtClean="0">
              <a:latin typeface="Garamond" pitchFamily="18" charset="0"/>
            </a:endParaRPr>
          </a:p>
          <a:p>
            <a:pPr eaLnBrk="1" hangingPunct="1">
              <a:lnSpc>
                <a:spcPct val="80000"/>
              </a:lnSpc>
              <a:buFontTx/>
              <a:buNone/>
            </a:pPr>
            <a:r>
              <a:rPr lang="en-US" sz="1600" b="1" dirty="0" smtClean="0">
                <a:latin typeface="Garamond" pitchFamily="18" charset="0"/>
              </a:rPr>
              <a:t>	Link to the developing “one stop shop” for vendor registry with IDOA and Secretary of State.</a:t>
            </a:r>
          </a:p>
          <a:p>
            <a:pPr eaLnBrk="1" hangingPunct="1">
              <a:lnSpc>
                <a:spcPct val="80000"/>
              </a:lnSpc>
              <a:buFontTx/>
              <a:buNone/>
            </a:pPr>
            <a:r>
              <a:rPr lang="en-US" sz="1600" b="1" dirty="0" smtClean="0">
                <a:latin typeface="Garamond" pitchFamily="18" charset="0"/>
              </a:rPr>
              <a:t>B.	Secretary of State of Indiana:</a:t>
            </a:r>
          </a:p>
          <a:p>
            <a:pPr eaLnBrk="1" hangingPunct="1">
              <a:lnSpc>
                <a:spcPct val="80000"/>
              </a:lnSpc>
              <a:buFontTx/>
              <a:buNone/>
            </a:pPr>
            <a:r>
              <a:rPr lang="en-US" sz="1600" b="1" dirty="0" smtClean="0">
                <a:latin typeface="Garamond" pitchFamily="18" charset="0"/>
              </a:rPr>
              <a:t>	Can be reached at (317) 232-6576 for registration assistance.  </a:t>
            </a:r>
            <a:r>
              <a:rPr lang="en-US" sz="1600" b="1" dirty="0" smtClean="0">
                <a:latin typeface="Garamond" pitchFamily="18" charset="0"/>
                <a:hlinkClick r:id="rId6"/>
              </a:rPr>
              <a:t>www.in.gov/sos</a:t>
            </a:r>
            <a:endParaRPr lang="en-US" sz="1600" b="1" dirty="0" smtClean="0">
              <a:latin typeface="Garamond" pitchFamily="18" charset="0"/>
            </a:endParaRPr>
          </a:p>
          <a:p>
            <a:pPr eaLnBrk="1" hangingPunct="1">
              <a:lnSpc>
                <a:spcPct val="80000"/>
              </a:lnSpc>
              <a:buFontTx/>
              <a:buNone/>
            </a:pPr>
            <a:r>
              <a:rPr lang="en-US" sz="1600" b="1" dirty="0" smtClean="0">
                <a:latin typeface="Garamond" pitchFamily="18" charset="0"/>
              </a:rPr>
              <a:t>C.	See Vendor Handbook:</a:t>
            </a:r>
          </a:p>
          <a:p>
            <a:pPr eaLnBrk="1" hangingPunct="1">
              <a:lnSpc>
                <a:spcPct val="80000"/>
              </a:lnSpc>
              <a:buFontTx/>
              <a:buNone/>
            </a:pPr>
            <a:r>
              <a:rPr lang="en-US" sz="1600" b="1" dirty="0" smtClean="0">
                <a:latin typeface="Garamond" pitchFamily="18" charset="0"/>
              </a:rPr>
              <a:t>	Online version available at </a:t>
            </a:r>
            <a:r>
              <a:rPr lang="en-US" sz="1600" b="1" dirty="0" smtClean="0">
                <a:latin typeface="Garamond" pitchFamily="18" charset="0"/>
                <a:hlinkClick r:id="rId7"/>
              </a:rPr>
              <a:t>http://www.in.gov/idoa/files/vendor_handbook.doc</a:t>
            </a:r>
            <a:endParaRPr lang="en-US" sz="1600" b="1" dirty="0" smtClean="0">
              <a:latin typeface="Garamond" pitchFamily="18" charset="0"/>
            </a:endParaRPr>
          </a:p>
          <a:p>
            <a:pPr eaLnBrk="1" hangingPunct="1">
              <a:lnSpc>
                <a:spcPct val="80000"/>
              </a:lnSpc>
              <a:buFontTx/>
              <a:buAutoNum type="alphaUcPeriod" startAt="4"/>
            </a:pPr>
            <a:r>
              <a:rPr lang="en-US" sz="1600" b="1" dirty="0" smtClean="0">
                <a:latin typeface="Garamond" pitchFamily="18" charset="0"/>
              </a:rPr>
              <a:t>Minority and Women Owned Business Enterprises:</a:t>
            </a:r>
          </a:p>
          <a:p>
            <a:pPr eaLnBrk="1" hangingPunct="1">
              <a:lnSpc>
                <a:spcPct val="80000"/>
              </a:lnSpc>
              <a:buFontTx/>
              <a:buNone/>
            </a:pPr>
            <a:r>
              <a:rPr lang="en-US" sz="1600" b="1" dirty="0" smtClean="0">
                <a:latin typeface="Garamond" pitchFamily="18" charset="0"/>
              </a:rPr>
              <a:t>	</a:t>
            </a:r>
            <a:r>
              <a:rPr lang="en-US" sz="1600" b="1" dirty="0" smtClean="0">
                <a:latin typeface="Garamond" pitchFamily="18" charset="0"/>
                <a:hlinkClick r:id="rId8"/>
              </a:rPr>
              <a:t>http://www.in.gov/idoa/files/Certification_List(48).xls</a:t>
            </a:r>
            <a:r>
              <a:rPr lang="en-US" sz="1600" b="1" dirty="0" smtClean="0">
                <a:latin typeface="Garamond" pitchFamily="18" charset="0"/>
              </a:rPr>
              <a:t> for table of IDOA certified MBEs and WBEs.  For more WBE’s information </a:t>
            </a:r>
            <a:r>
              <a:rPr lang="en-US" sz="1600" b="1" dirty="0" smtClean="0">
                <a:latin typeface="Garamond" pitchFamily="18" charset="0"/>
                <a:hlinkClick r:id="rId9"/>
              </a:rPr>
              <a:t>http://www.in.gov/idoa/2352.htm</a:t>
            </a:r>
            <a:r>
              <a:rPr lang="en-US" sz="1600" b="1" dirty="0" smtClean="0">
                <a:latin typeface="Garamond" pitchFamily="18" charset="0"/>
              </a:rPr>
              <a:t> </a:t>
            </a:r>
          </a:p>
          <a:p>
            <a:pPr eaLnBrk="1" hangingPunct="1">
              <a:lnSpc>
                <a:spcPct val="80000"/>
              </a:lnSpc>
              <a:buFontTx/>
              <a:buAutoNum type="alphaUcPeriod" startAt="5"/>
            </a:pPr>
            <a:r>
              <a:rPr lang="en-US" sz="1600" b="1" dirty="0" smtClean="0">
                <a:latin typeface="Garamond" pitchFamily="18" charset="0"/>
              </a:rPr>
              <a:t>Veteran Owned Small Business Program:</a:t>
            </a:r>
          </a:p>
          <a:p>
            <a:pPr>
              <a:lnSpc>
                <a:spcPct val="80000"/>
              </a:lnSpc>
              <a:buNone/>
            </a:pPr>
            <a:r>
              <a:rPr lang="en-US" sz="1600" b="1" dirty="0" smtClean="0">
                <a:latin typeface="Garamond" pitchFamily="18" charset="0"/>
              </a:rPr>
              <a:t>	</a:t>
            </a:r>
            <a:r>
              <a:rPr lang="en-US" sz="1600" b="1" dirty="0" smtClean="0">
                <a:latin typeface="Garamond" pitchFamily="18" charset="0"/>
                <a:hlinkClick r:id="rId10"/>
              </a:rPr>
              <a:t>https://www.vip.vetbiz.gov/</a:t>
            </a:r>
            <a:r>
              <a:rPr lang="en-US" sz="1600" b="1" dirty="0" smtClean="0">
                <a:latin typeface="Garamond" pitchFamily="18" charset="0"/>
              </a:rPr>
              <a:t> for a search of certified IVOSB’s. For more IVOSB’s information </a:t>
            </a:r>
            <a:r>
              <a:rPr lang="en-US" sz="1600" b="1" dirty="0" smtClean="0">
                <a:latin typeface="Garamond" pitchFamily="18" charset="0"/>
                <a:hlinkClick r:id="rId11"/>
              </a:rPr>
              <a:t>http://www.in.gov/idoa/2862.htm</a:t>
            </a:r>
            <a:endParaRPr lang="en-US" sz="1600" b="1" dirty="0" smtClean="0">
              <a:latin typeface="Garamond" pitchFamily="18" charset="0"/>
            </a:endParaRPr>
          </a:p>
          <a:p>
            <a:pPr eaLnBrk="1" hangingPunct="1">
              <a:lnSpc>
                <a:spcPct val="80000"/>
              </a:lnSpc>
              <a:buFontTx/>
              <a:buNone/>
            </a:pPr>
            <a:r>
              <a:rPr lang="en-US" sz="1600" b="1" dirty="0" smtClean="0">
                <a:latin typeface="Garamond" pitchFamily="18" charset="0"/>
              </a:rPr>
              <a:t>F.	RFP posting and updates:</a:t>
            </a:r>
          </a:p>
          <a:p>
            <a:pPr eaLnBrk="1" hangingPunct="1">
              <a:lnSpc>
                <a:spcPct val="80000"/>
              </a:lnSpc>
              <a:buFontTx/>
              <a:buNone/>
            </a:pPr>
            <a:r>
              <a:rPr lang="en-US" sz="1600" b="1" dirty="0" smtClean="0">
                <a:latin typeface="Garamond" pitchFamily="18" charset="0"/>
              </a:rPr>
              <a:t>	Go to </a:t>
            </a:r>
            <a:r>
              <a:rPr lang="en-US" sz="1600" b="1" dirty="0" smtClean="0">
                <a:latin typeface="Garamond" pitchFamily="18" charset="0"/>
                <a:hlinkClick r:id="rId12"/>
              </a:rPr>
              <a:t>http://www.in.gov/idoa/2354.htm</a:t>
            </a:r>
            <a:r>
              <a:rPr lang="en-US" sz="1600" b="1" dirty="0" smtClean="0">
                <a:latin typeface="Garamond" pitchFamily="18" charset="0"/>
              </a:rPr>
              <a:t> (select “State of Indiana Opportunities” link) </a:t>
            </a:r>
          </a:p>
          <a:p>
            <a:pPr eaLnBrk="1" hangingPunct="1">
              <a:lnSpc>
                <a:spcPct val="80000"/>
              </a:lnSpc>
              <a:spcBef>
                <a:spcPts val="0"/>
              </a:spcBef>
              <a:buFontTx/>
              <a:buNone/>
            </a:pPr>
            <a:r>
              <a:rPr lang="en-US" sz="1600" b="1" dirty="0" smtClean="0">
                <a:latin typeface="Garamond" pitchFamily="18" charset="0"/>
              </a:rPr>
              <a:t>	Drag through table until you find desired RFP/RFI number on left-hand side and click the link.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IDOA-logobluecenter.gif"/>
          <p:cNvPicPr>
            <a:picLocks noChangeAspect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7467600" y="5334000"/>
            <a:ext cx="1300163" cy="14144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TextBox 4"/>
          <p:cNvSpPr txBox="1"/>
          <p:nvPr/>
        </p:nvSpPr>
        <p:spPr>
          <a:xfrm>
            <a:off x="2438400" y="6172200"/>
            <a:ext cx="4876800" cy="400110"/>
          </a:xfrm>
          <a:prstGeom prst="rect">
            <a:avLst/>
          </a:prstGeom>
          <a:noFill/>
        </p:spPr>
        <p:txBody>
          <a:bodyPr>
            <a:spAutoFit/>
            <a:scene3d>
              <a:camera prst="orthographicFront"/>
              <a:lightRig rig="threePt" dir="t"/>
            </a:scene3d>
            <a:sp3d extrusionH="19050" contourW="12700">
              <a:bevelT w="38100" h="38100"/>
              <a:contourClr>
                <a:schemeClr val="tx2"/>
              </a:contourClr>
            </a:sp3d>
          </a:bodyPr>
          <a:lstStyle/>
          <a:p>
            <a:pPr algn="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000" b="1" i="1" dirty="0">
                <a:solidFill>
                  <a:srgbClr val="FFC000"/>
                </a:solidFill>
                <a:effectLst>
                  <a:innerShdw blurRad="330200">
                    <a:schemeClr val="tx2">
                      <a:alpha val="55000"/>
                    </a:schemeClr>
                  </a:innerShdw>
                </a:effectLst>
                <a:latin typeface="Garamond" pitchFamily="18" charset="0"/>
              </a:rPr>
              <a:t>Indiana Department of Administration</a:t>
            </a:r>
          </a:p>
        </p:txBody>
      </p:sp>
      <p:sp>
        <p:nvSpPr>
          <p:cNvPr id="6" name="Rectangle 3"/>
          <p:cNvSpPr txBox="1">
            <a:spLocks noChangeArrowheads="1"/>
          </p:cNvSpPr>
          <p:nvPr/>
        </p:nvSpPr>
        <p:spPr>
          <a:xfrm>
            <a:off x="381000" y="2057400"/>
            <a:ext cx="8229600" cy="1066801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marL="342900" marR="0" lvl="0" indent="-342900" algn="ctr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54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Garamond" pitchFamily="18" charset="0"/>
              </a:rPr>
              <a:t>Questions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914400" y="3962400"/>
            <a:ext cx="7315200" cy="129266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lvl="2"/>
            <a:r>
              <a:rPr lang="en-US" sz="2000" dirty="0" smtClean="0">
                <a:latin typeface="Garamond" pitchFamily="18" charset="0"/>
              </a:rPr>
              <a:t>Any verbal response is not considered binding; respondents are encouraged to submit any question formally in writing if it affects the proposal that will be submitted to the state.</a:t>
            </a:r>
          </a:p>
          <a:p>
            <a:pPr algn="just"/>
            <a:endParaRPr lang="en-US" dirty="0">
              <a:latin typeface="Garamond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IDOA-logobluecenter.gif"/>
          <p:cNvPicPr>
            <a:picLocks noChangeAspect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7467600" y="5334000"/>
            <a:ext cx="1300163" cy="14144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TextBox 4"/>
          <p:cNvSpPr txBox="1"/>
          <p:nvPr/>
        </p:nvSpPr>
        <p:spPr>
          <a:xfrm>
            <a:off x="2438400" y="6172200"/>
            <a:ext cx="4876800" cy="400110"/>
          </a:xfrm>
          <a:prstGeom prst="rect">
            <a:avLst/>
          </a:prstGeom>
          <a:noFill/>
        </p:spPr>
        <p:txBody>
          <a:bodyPr>
            <a:spAutoFit/>
            <a:scene3d>
              <a:camera prst="orthographicFront"/>
              <a:lightRig rig="threePt" dir="t"/>
            </a:scene3d>
            <a:sp3d extrusionH="19050" contourW="12700">
              <a:bevelT w="38100" h="38100"/>
              <a:contourClr>
                <a:schemeClr val="tx2"/>
              </a:contourClr>
            </a:sp3d>
          </a:bodyPr>
          <a:lstStyle/>
          <a:p>
            <a:pPr algn="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000" b="1" i="1" dirty="0">
                <a:solidFill>
                  <a:srgbClr val="FFC000"/>
                </a:solidFill>
                <a:effectLst>
                  <a:innerShdw blurRad="330200">
                    <a:schemeClr val="tx2">
                      <a:alpha val="55000"/>
                    </a:schemeClr>
                  </a:innerShdw>
                </a:effectLst>
                <a:latin typeface="Garamond" pitchFamily="18" charset="0"/>
              </a:rPr>
              <a:t>Indiana Department of Administration</a:t>
            </a:r>
          </a:p>
        </p:txBody>
      </p:sp>
      <p:sp>
        <p:nvSpPr>
          <p:cNvPr id="6" name="Rectangle 3"/>
          <p:cNvSpPr txBox="1">
            <a:spLocks noChangeArrowheads="1"/>
          </p:cNvSpPr>
          <p:nvPr/>
        </p:nvSpPr>
        <p:spPr>
          <a:xfrm>
            <a:off x="457200" y="1066800"/>
            <a:ext cx="8229600" cy="48307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marL="342900" marR="0" lvl="0" indent="-342900" algn="ctr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3200" b="0" i="0" u="none" strike="noStrike" kern="1200" cap="none" spc="0" normalizeH="0" baseline="0" noProof="0" dirty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Garamond" pitchFamily="18" charset="0"/>
            </a:endParaRPr>
          </a:p>
          <a:p>
            <a:pPr marL="342900" marR="0" lvl="0" indent="-342900" algn="ctr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3200" b="0" i="0" u="none" strike="noStrike" kern="1200" cap="none" spc="0" normalizeH="0" baseline="0" noProof="0" dirty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Garamond" pitchFamily="18" charset="0"/>
            </a:endParaRPr>
          </a:p>
          <a:p>
            <a:pPr marL="342900" marR="0" lvl="0" indent="-342900" algn="ctr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60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Garamond" pitchFamily="18" charset="0"/>
              </a:rPr>
              <a:t>Thank You</a:t>
            </a:r>
          </a:p>
          <a:p>
            <a:pPr marL="342900" marR="0" lvl="0" indent="-342900" algn="ctr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2800" b="1" i="0" u="none" strike="noStrike" kern="1200" cap="none" spc="0" normalizeH="0" baseline="0" noProof="0" dirty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Garamond" pitchFamily="18" charset="0"/>
            </a:endParaRPr>
          </a:p>
          <a:p>
            <a:pPr marL="342900" marR="0" lvl="0" indent="-342900" algn="ctr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sz="2800" b="1" dirty="0" smtClean="0">
              <a:latin typeface="Garamond" pitchFamily="18" charset="0"/>
            </a:endParaRPr>
          </a:p>
          <a:p>
            <a:pPr marL="342900" marR="0" lvl="0" indent="-342900" algn="ctr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 smtClean="0">
                <a:ln>
                  <a:noFill/>
                </a:ln>
                <a:effectLst/>
                <a:uLnTx/>
                <a:uFillTx/>
                <a:latin typeface="Garamond" pitchFamily="18" charset="0"/>
              </a:rPr>
              <a:t>Austin Jones</a:t>
            </a:r>
          </a:p>
          <a:p>
            <a:pPr marL="342900" marR="0" lvl="0" indent="-342900" algn="ctr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2400" b="1" dirty="0" err="1" smtClean="0">
                <a:latin typeface="Garamond" pitchFamily="18" charset="0"/>
              </a:rPr>
              <a:t>AuJones</a:t>
            </a:r>
            <a:r>
              <a:rPr kumimoji="0" lang="en-US" sz="2400" b="1" i="0" u="none" strike="noStrike" kern="1200" cap="none" spc="0" normalizeH="0" baseline="0" noProof="0" dirty="0" smtClean="0">
                <a:ln>
                  <a:noFill/>
                </a:ln>
                <a:effectLst/>
                <a:uLnTx/>
                <a:uFillTx/>
                <a:latin typeface="Garamond" pitchFamily="18" charset="0"/>
              </a:rPr>
              <a:t>@idoa.IN.gov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1002</TotalTime>
  <Words>1848</Words>
  <Application>Microsoft Office PowerPoint</Application>
  <PresentationFormat>On-screen Show (4:3)</PresentationFormat>
  <Paragraphs>353</Paragraphs>
  <Slides>32</Slides>
  <Notes>8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32</vt:i4>
      </vt:variant>
    </vt:vector>
  </HeadingPairs>
  <TitlesOfParts>
    <vt:vector size="38" baseType="lpstr">
      <vt:lpstr>Arial</vt:lpstr>
      <vt:lpstr>Calibri</vt:lpstr>
      <vt:lpstr>Courier</vt:lpstr>
      <vt:lpstr>Garamond</vt:lpstr>
      <vt:lpstr>Times New Roman</vt:lpstr>
      <vt:lpstr>Office Theme</vt:lpstr>
      <vt:lpstr>All State Agencies Security Guard Services Request for Proposal 19-059  Pre-Proposal Conference July 18, 2019 10:00AM EST  Austin Jones, Senior Strategic Sourcing Analyst</vt:lpstr>
      <vt:lpstr>Agenda</vt:lpstr>
      <vt:lpstr>General Information</vt:lpstr>
      <vt:lpstr>Purpose of the RFP</vt:lpstr>
      <vt:lpstr>Term of RFP</vt:lpstr>
      <vt:lpstr>Key Dates</vt:lpstr>
      <vt:lpstr>Business Proposal (Attachment E)</vt:lpstr>
      <vt:lpstr>Technical Proposal (Attachment F)</vt:lpstr>
      <vt:lpstr>Cost Proposal (Attachment D)</vt:lpstr>
      <vt:lpstr>Proposal Preparation</vt:lpstr>
      <vt:lpstr>Proposal Preparation</vt:lpstr>
      <vt:lpstr>Proposal Evaluation</vt:lpstr>
      <vt:lpstr>Minority and Women’s Business Enterprises</vt:lpstr>
      <vt:lpstr>Minority and Women’s Business Enterprises</vt:lpstr>
      <vt:lpstr>PowerPoint Presentation</vt:lpstr>
      <vt:lpstr>Minority and Women’s Business Enterprises</vt:lpstr>
      <vt:lpstr>Minority and Women’s Business Enterprises</vt:lpstr>
      <vt:lpstr>PowerPoint Presentation</vt:lpstr>
      <vt:lpstr>Minority and Women’s Business Enterprises</vt:lpstr>
      <vt:lpstr>Minority and Women’s Business Enterprises</vt:lpstr>
      <vt:lpstr>Indiana Veteran Owned Small Business</vt:lpstr>
      <vt:lpstr>PowerPoint Presentation</vt:lpstr>
      <vt:lpstr>Indiana Veteran Owned Small Business</vt:lpstr>
      <vt:lpstr>Indiana Veteran Owned Small Business</vt:lpstr>
      <vt:lpstr>PowerPoint Presentation</vt:lpstr>
      <vt:lpstr>Indiana Veteran Owned Small Business</vt:lpstr>
      <vt:lpstr>Indiana Veteran Owned Small Business</vt:lpstr>
      <vt:lpstr>IDOA Subcontractor Scoring</vt:lpstr>
      <vt:lpstr>Subcontractor Compliance</vt:lpstr>
      <vt:lpstr>Additional Information</vt:lpstr>
      <vt:lpstr>PowerPoint Presentation</vt:lpstr>
      <vt:lpstr>PowerPoint Presentation</vt:lpstr>
    </vt:vector>
  </TitlesOfParts>
  <Company>State of Indiana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jhelmer</dc:creator>
  <cp:lastModifiedBy>Jones, Austin</cp:lastModifiedBy>
  <cp:revision>117</cp:revision>
  <dcterms:created xsi:type="dcterms:W3CDTF">2013-01-16T19:20:36Z</dcterms:created>
  <dcterms:modified xsi:type="dcterms:W3CDTF">2019-07-18T13:26:53Z</dcterms:modified>
</cp:coreProperties>
</file>